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tags/tag1.xml" ContentType="application/vnd.openxmlformats-officedocument.presentationml.tags+xml"/>
  <Override PartName="/ppt/notesSlides/notesSlide68.xml" ContentType="application/vnd.openxmlformats-officedocument.presentationml.notesSlide+xml"/>
  <Override PartName="/ppt/tags/tag2.xml" ContentType="application/vnd.openxmlformats-officedocument.presentationml.tags+xml"/>
  <Override PartName="/ppt/notesSlides/notesSlide69.xml" ContentType="application/vnd.openxmlformats-officedocument.presentationml.notesSlide+xml"/>
  <Override PartName="/ppt/tags/tag3.xml" ContentType="application/vnd.openxmlformats-officedocument.presentationml.tags+xml"/>
  <Override PartName="/ppt/notesSlides/notesSlide70.xml" ContentType="application/vnd.openxmlformats-officedocument.presentationml.notesSlide+xml"/>
  <Override PartName="/ppt/tags/tag4.xml" ContentType="application/vnd.openxmlformats-officedocument.presentationml.tags+xml"/>
  <Override PartName="/ppt/notesSlides/notesSlide71.xml" ContentType="application/vnd.openxmlformats-officedocument.presentationml.notesSlide+xml"/>
  <Override PartName="/ppt/tags/tag5.xml" ContentType="application/vnd.openxmlformats-officedocument.presentationml.tags+xml"/>
  <Override PartName="/ppt/notesSlides/notesSlide72.xml" ContentType="application/vnd.openxmlformats-officedocument.presentationml.notesSlide+xml"/>
  <Override PartName="/ppt/tags/tag6.xml" ContentType="application/vnd.openxmlformats-officedocument.presentationml.tags+xml"/>
  <Override PartName="/ppt/notesSlides/notesSlide73.xml" ContentType="application/vnd.openxmlformats-officedocument.presentationml.notesSlide+xml"/>
  <Override PartName="/ppt/tags/tag7.xml" ContentType="application/vnd.openxmlformats-officedocument.presentationml.tags+xml"/>
  <Override PartName="/ppt/notesSlides/notesSlide74.xml" ContentType="application/vnd.openxmlformats-officedocument.presentationml.notesSlide+xml"/>
  <Override PartName="/ppt/tags/tag8.xml" ContentType="application/vnd.openxmlformats-officedocument.presentationml.tags+xml"/>
  <Override PartName="/ppt/notesSlides/notesSlide75.xml" ContentType="application/vnd.openxmlformats-officedocument.presentationml.notesSlide+xml"/>
  <Override PartName="/ppt/tags/tag9.xml" ContentType="application/vnd.openxmlformats-officedocument.presentationml.tags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00"/>
  </p:notesMasterIdLst>
  <p:handoutMasterIdLst>
    <p:handoutMasterId r:id="rId101"/>
  </p:handoutMasterIdLst>
  <p:sldIdLst>
    <p:sldId id="644" r:id="rId2"/>
    <p:sldId id="550" r:id="rId3"/>
    <p:sldId id="551" r:id="rId4"/>
    <p:sldId id="646" r:id="rId5"/>
    <p:sldId id="648" r:id="rId6"/>
    <p:sldId id="760" r:id="rId7"/>
    <p:sldId id="748" r:id="rId8"/>
    <p:sldId id="749" r:id="rId9"/>
    <p:sldId id="750" r:id="rId10"/>
    <p:sldId id="751" r:id="rId11"/>
    <p:sldId id="752" r:id="rId12"/>
    <p:sldId id="753" r:id="rId13"/>
    <p:sldId id="754" r:id="rId14"/>
    <p:sldId id="755" r:id="rId15"/>
    <p:sldId id="756" r:id="rId16"/>
    <p:sldId id="757" r:id="rId17"/>
    <p:sldId id="758" r:id="rId18"/>
    <p:sldId id="764" r:id="rId19"/>
    <p:sldId id="707" r:id="rId20"/>
    <p:sldId id="708" r:id="rId21"/>
    <p:sldId id="651" r:id="rId22"/>
    <p:sldId id="712" r:id="rId23"/>
    <p:sldId id="740" r:id="rId24"/>
    <p:sldId id="688" r:id="rId25"/>
    <p:sldId id="579" r:id="rId26"/>
    <p:sldId id="743" r:id="rId27"/>
    <p:sldId id="741" r:id="rId28"/>
    <p:sldId id="713" r:id="rId29"/>
    <p:sldId id="716" r:id="rId30"/>
    <p:sldId id="717" r:id="rId31"/>
    <p:sldId id="718" r:id="rId32"/>
    <p:sldId id="719" r:id="rId33"/>
    <p:sldId id="720" r:id="rId34"/>
    <p:sldId id="742" r:id="rId35"/>
    <p:sldId id="744" r:id="rId36"/>
    <p:sldId id="714" r:id="rId37"/>
    <p:sldId id="745" r:id="rId38"/>
    <p:sldId id="684" r:id="rId39"/>
    <p:sldId id="715" r:id="rId40"/>
    <p:sldId id="589" r:id="rId41"/>
    <p:sldId id="590" r:id="rId42"/>
    <p:sldId id="675" r:id="rId43"/>
    <p:sldId id="677" r:id="rId44"/>
    <p:sldId id="678" r:id="rId45"/>
    <p:sldId id="746" r:id="rId46"/>
    <p:sldId id="747" r:id="rId47"/>
    <p:sldId id="647" r:id="rId48"/>
    <p:sldId id="637" r:id="rId49"/>
    <p:sldId id="638" r:id="rId50"/>
    <p:sldId id="630" r:id="rId51"/>
    <p:sldId id="723" r:id="rId52"/>
    <p:sldId id="724" r:id="rId53"/>
    <p:sldId id="725" r:id="rId54"/>
    <p:sldId id="596" r:id="rId55"/>
    <p:sldId id="581" r:id="rId56"/>
    <p:sldId id="673" r:id="rId57"/>
    <p:sldId id="722" r:id="rId58"/>
    <p:sldId id="633" r:id="rId59"/>
    <p:sldId id="557" r:id="rId60"/>
    <p:sldId id="559" r:id="rId61"/>
    <p:sldId id="560" r:id="rId62"/>
    <p:sldId id="710" r:id="rId63"/>
    <p:sldId id="685" r:id="rId64"/>
    <p:sldId id="686" r:id="rId65"/>
    <p:sldId id="601" r:id="rId66"/>
    <p:sldId id="602" r:id="rId67"/>
    <p:sldId id="603" r:id="rId68"/>
    <p:sldId id="604" r:id="rId69"/>
    <p:sldId id="605" r:id="rId70"/>
    <p:sldId id="606" r:id="rId71"/>
    <p:sldId id="730" r:id="rId72"/>
    <p:sldId id="657" r:id="rId73"/>
    <p:sldId id="658" r:id="rId74"/>
    <p:sldId id="643" r:id="rId75"/>
    <p:sldId id="670" r:id="rId76"/>
    <p:sldId id="659" r:id="rId77"/>
    <p:sldId id="654" r:id="rId78"/>
    <p:sldId id="611" r:id="rId79"/>
    <p:sldId id="672" r:id="rId80"/>
    <p:sldId id="761" r:id="rId81"/>
    <p:sldId id="762" r:id="rId82"/>
    <p:sldId id="763" r:id="rId83"/>
    <p:sldId id="669" r:id="rId84"/>
    <p:sldId id="636" r:id="rId85"/>
    <p:sldId id="653" r:id="rId86"/>
    <p:sldId id="731" r:id="rId87"/>
    <p:sldId id="732" r:id="rId88"/>
    <p:sldId id="733" r:id="rId89"/>
    <p:sldId id="734" r:id="rId90"/>
    <p:sldId id="735" r:id="rId91"/>
    <p:sldId id="736" r:id="rId92"/>
    <p:sldId id="737" r:id="rId93"/>
    <p:sldId id="738" r:id="rId94"/>
    <p:sldId id="739" r:id="rId95"/>
    <p:sldId id="668" r:id="rId96"/>
    <p:sldId id="759" r:id="rId97"/>
    <p:sldId id="666" r:id="rId98"/>
    <p:sldId id="555" r:id="rId99"/>
  </p:sldIdLst>
  <p:sldSz cx="9144000" cy="6858000" type="screen4x3"/>
  <p:notesSz cx="9369425" cy="71024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000080"/>
    <a:srgbClr val="CC0066"/>
    <a:srgbClr val="CC3399"/>
    <a:srgbClr val="660033"/>
    <a:srgbClr val="000000"/>
    <a:srgbClr val="FFFF00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26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60084" cy="35512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119" tIns="47060" rIns="94119" bIns="4706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309341" y="0"/>
            <a:ext cx="4060084" cy="35512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119" tIns="47060" rIns="94119" bIns="4706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7351"/>
            <a:ext cx="4060084" cy="35512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119" tIns="47060" rIns="94119" bIns="4706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309341" y="6747351"/>
            <a:ext cx="4060084" cy="35512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119" tIns="47060" rIns="94119" bIns="4706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3719901-3BA8-49E9-B135-78909AAE8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278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60084" cy="35512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4119" tIns="47060" rIns="94119" bIns="4706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309341" y="0"/>
            <a:ext cx="4060084" cy="35512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4119" tIns="47060" rIns="94119" bIns="4706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09888" y="533400"/>
            <a:ext cx="3549650" cy="2662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49257" y="3373676"/>
            <a:ext cx="6870912" cy="319611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4119" tIns="47060" rIns="94119" bIns="470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7351"/>
            <a:ext cx="4060084" cy="35512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4119" tIns="47060" rIns="94119" bIns="4706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09341" y="6747351"/>
            <a:ext cx="4060084" cy="35512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4119" tIns="47060" rIns="94119" bIns="4706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299D317-FC48-4759-991C-A38A0244B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437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FA599CB-8180-4CC5-AC52-E9120D3762F6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1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2616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88278" indent="-235298" defTabSz="4624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3058874" indent="-235298" defTabSz="4624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529470" indent="-235298" defTabSz="4624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4000066" indent="-235298" defTabSz="4624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eaLnBrk="1" hangingPunct="1"/>
            <a:fld id="{100AA550-D838-4636-9179-343C859E08C8}" type="slidenum">
              <a:rPr lang="fr-FR" altLang="fr-FR">
                <a:solidFill>
                  <a:srgbClr val="000000"/>
                </a:solidFill>
              </a:rPr>
              <a:pPr eaLnBrk="1" hangingPunct="1"/>
              <a:t>12</a:t>
            </a:fld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11267" name="Text Box 1"/>
          <p:cNvSpPr txBox="1">
            <a:spLocks noChangeArrowheads="1"/>
          </p:cNvSpPr>
          <p:nvPr/>
        </p:nvSpPr>
        <p:spPr bwMode="auto">
          <a:xfrm>
            <a:off x="3980380" y="8994825"/>
            <a:ext cx="3045063" cy="473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637" tIns="48171" rIns="92637" bIns="48171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ADB87EF2-7B5D-4D04-87FD-920CEEFDAE99}" type="slidenum">
              <a:rPr lang="fr-FR" altLang="fr-FR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12</a:t>
            </a:fld>
            <a:endParaRPr lang="fr-FR" altLang="fr-FR" sz="1200">
              <a:solidFill>
                <a:srgbClr val="000000"/>
              </a:solidFill>
            </a:endParaRPr>
          </a:p>
        </p:txBody>
      </p:sp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3980380" y="8994825"/>
            <a:ext cx="3040183" cy="46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637" tIns="48171" rIns="92637" bIns="48171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84EDCF78-F6C2-4626-B1AF-6225670DAD51}" type="slidenum">
              <a:rPr lang="fr-FR" altLang="fr-FR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12</a:t>
            </a:fld>
            <a:endParaRPr lang="fr-FR" altLang="fr-FR" sz="1200">
              <a:solidFill>
                <a:srgbClr val="000000"/>
              </a:solidFill>
            </a:endParaRPr>
          </a:p>
        </p:txBody>
      </p:sp>
      <p:sp>
        <p:nvSpPr>
          <p:cNvPr id="11269" name="Text Box 3"/>
          <p:cNvSpPr txBox="1">
            <a:spLocks noChangeArrowheads="1"/>
          </p:cNvSpPr>
          <p:nvPr/>
        </p:nvSpPr>
        <p:spPr bwMode="auto">
          <a:xfrm>
            <a:off x="3980379" y="8994825"/>
            <a:ext cx="3043436" cy="473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637" tIns="48171" rIns="92637" bIns="48171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0A3A79A0-2D74-475D-8BDE-0E90F3E1A9DD}" type="slidenum">
              <a:rPr lang="fr-FR" altLang="fr-FR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12</a:t>
            </a:fld>
            <a:endParaRPr lang="fr-FR" altLang="fr-FR" sz="1200">
              <a:solidFill>
                <a:srgbClr val="000000"/>
              </a:solidFill>
            </a:endParaRPr>
          </a:p>
        </p:txBody>
      </p:sp>
      <p:sp>
        <p:nvSpPr>
          <p:cNvPr id="11270" name="Text Box 4"/>
          <p:cNvSpPr txBox="1">
            <a:spLocks noChangeArrowheads="1"/>
          </p:cNvSpPr>
          <p:nvPr/>
        </p:nvSpPr>
        <p:spPr bwMode="auto">
          <a:xfrm>
            <a:off x="3980380" y="8994825"/>
            <a:ext cx="3045063" cy="473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637" tIns="48171" rIns="92637" bIns="48171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D7336792-5184-4171-A147-244A2E0AF4C0}" type="slidenum">
              <a:rPr lang="en-US" altLang="fr-FR" sz="1200">
                <a:solidFill>
                  <a:srgbClr val="000000"/>
                </a:solidFill>
                <a:ea typeface="Microsoft YaHei" panose="020B0503020204020204" pitchFamily="34" charset="-122"/>
              </a:rPr>
              <a:pPr algn="r" eaLnBrk="1" hangingPunct="1">
                <a:buClrTx/>
                <a:buFontTx/>
                <a:buNone/>
              </a:pPr>
              <a:t>12</a:t>
            </a:fld>
            <a:endParaRPr lang="en-US" altLang="fr-FR" sz="120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11271" name="Text Box 5"/>
          <p:cNvSpPr txBox="1">
            <a:spLocks noChangeArrowheads="1"/>
          </p:cNvSpPr>
          <p:nvPr/>
        </p:nvSpPr>
        <p:spPr bwMode="auto">
          <a:xfrm>
            <a:off x="3982006" y="8996469"/>
            <a:ext cx="3045063" cy="473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637" tIns="48171" rIns="92637" bIns="48171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0955B14D-EE90-4C6F-A1DD-9FA4A93C3EF6}" type="slidenum">
              <a:rPr lang="en-US" altLang="fr-FR" sz="1200" b="1">
                <a:solidFill>
                  <a:srgbClr val="000080"/>
                </a:solidFill>
                <a:latin typeface="Arial" panose="020B0604020202020204" pitchFamily="34" charset="0"/>
              </a:rPr>
              <a:pPr algn="r" eaLnBrk="1" hangingPunct="1">
                <a:buClrTx/>
                <a:buFontTx/>
                <a:buNone/>
              </a:pPr>
              <a:t>12</a:t>
            </a:fld>
            <a:endParaRPr lang="en-US" altLang="fr-FR" sz="1200" b="1">
              <a:solidFill>
                <a:srgbClr val="000080"/>
              </a:solidFill>
              <a:latin typeface="Arial" panose="020B0604020202020204" pitchFamily="34" charset="0"/>
            </a:endParaRPr>
          </a:p>
        </p:txBody>
      </p:sp>
      <p:sp>
        <p:nvSpPr>
          <p:cNvPr id="11272" name="Rectangle 6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709613"/>
            <a:ext cx="4732337" cy="355123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  <p:extLst>
      <p:ext uri="{BB962C8B-B14F-4D97-AF65-F5344CB8AC3E}">
        <p14:creationId xmlns:p14="http://schemas.microsoft.com/office/powerpoint/2010/main" val="32796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88278" indent="-235298" defTabSz="4624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3058874" indent="-235298" defTabSz="4624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529470" indent="-235298" defTabSz="4624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4000066" indent="-235298" defTabSz="4624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eaLnBrk="1" hangingPunct="1"/>
            <a:fld id="{1045739D-A33E-4B67-9A27-BC05C0B71F19}" type="slidenum">
              <a:rPr lang="fr-FR" altLang="fr-FR">
                <a:solidFill>
                  <a:srgbClr val="000000"/>
                </a:solidFill>
              </a:rPr>
              <a:pPr eaLnBrk="1" hangingPunct="1"/>
              <a:t>13</a:t>
            </a:fld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12291" name="Text Box 1"/>
          <p:cNvSpPr txBox="1">
            <a:spLocks noChangeArrowheads="1"/>
          </p:cNvSpPr>
          <p:nvPr/>
        </p:nvSpPr>
        <p:spPr bwMode="auto">
          <a:xfrm>
            <a:off x="3998272" y="9856329"/>
            <a:ext cx="3058076" cy="51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307" tIns="49653" rIns="99307" bIns="49653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9DB84B85-64A0-4498-9694-488B11290435}" type="slidenum">
              <a:rPr lang="fr-FR" altLang="fr-FR" sz="1300">
                <a:solidFill>
                  <a:srgbClr val="000000"/>
                </a:solidFill>
                <a:ea typeface="Microsoft YaHei" panose="020B0503020204020204" pitchFamily="34" charset="-122"/>
              </a:rPr>
              <a:pPr algn="r" eaLnBrk="1" hangingPunct="1">
                <a:buClrTx/>
                <a:buFontTx/>
                <a:buNone/>
              </a:pPr>
              <a:t>13</a:t>
            </a:fld>
            <a:endParaRPr lang="fr-FR" altLang="fr-FR" sz="130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12292" name="Text Box 2"/>
          <p:cNvSpPr txBox="1">
            <a:spLocks noChangeArrowheads="1"/>
          </p:cNvSpPr>
          <p:nvPr/>
        </p:nvSpPr>
        <p:spPr bwMode="auto">
          <a:xfrm>
            <a:off x="3998273" y="9856329"/>
            <a:ext cx="3056450" cy="51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7825" tIns="50765" rIns="97825" bIns="50765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4C357407-EF2E-420A-95A8-5667DF411BE4}" type="slidenum">
              <a:rPr lang="fr-FR" altLang="fr-FR" sz="1300">
                <a:solidFill>
                  <a:srgbClr val="000000"/>
                </a:solidFill>
                <a:ea typeface="Microsoft YaHei" panose="020B0503020204020204" pitchFamily="34" charset="-122"/>
              </a:rPr>
              <a:pPr algn="r" eaLnBrk="1" hangingPunct="1">
                <a:buClrTx/>
                <a:buFontTx/>
                <a:buNone/>
              </a:pPr>
              <a:t>13</a:t>
            </a:fld>
            <a:endParaRPr lang="fr-FR" altLang="fr-FR" sz="130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12293" name="Text Box 3"/>
          <p:cNvSpPr txBox="1">
            <a:spLocks noChangeArrowheads="1"/>
          </p:cNvSpPr>
          <p:nvPr/>
        </p:nvSpPr>
        <p:spPr bwMode="auto">
          <a:xfrm>
            <a:off x="3998272" y="9856329"/>
            <a:ext cx="3058076" cy="51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7825" tIns="50765" rIns="97825" bIns="50765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7B9A9BE1-B196-4D7C-BD34-6E910EB57CC9}" type="slidenum">
              <a:rPr lang="en-US" altLang="fr-FR" sz="1300">
                <a:solidFill>
                  <a:srgbClr val="000000"/>
                </a:solidFill>
                <a:ea typeface="Microsoft YaHei" panose="020B0503020204020204" pitchFamily="34" charset="-122"/>
              </a:rPr>
              <a:pPr algn="r" eaLnBrk="1" hangingPunct="1">
                <a:buClrTx/>
                <a:buFontTx/>
                <a:buNone/>
              </a:pPr>
              <a:t>13</a:t>
            </a:fld>
            <a:endParaRPr lang="en-US" altLang="fr-FR" sz="130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12294" name="Text Box 4"/>
          <p:cNvSpPr txBox="1">
            <a:spLocks noChangeArrowheads="1"/>
          </p:cNvSpPr>
          <p:nvPr/>
        </p:nvSpPr>
        <p:spPr bwMode="auto">
          <a:xfrm>
            <a:off x="3999899" y="9857972"/>
            <a:ext cx="3058076" cy="51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7825" tIns="50765" rIns="97825" bIns="50765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5B3A8E7D-80E6-4FCB-9E58-5F5616BC805C}" type="slidenum">
              <a:rPr lang="en-US" altLang="fr-FR" sz="1300" b="1">
                <a:solidFill>
                  <a:srgbClr val="000080"/>
                </a:solidFill>
                <a:latin typeface="Arial" panose="020B0604020202020204" pitchFamily="34" charset="0"/>
              </a:rPr>
              <a:pPr algn="r" eaLnBrk="1" hangingPunct="1">
                <a:buClrTx/>
                <a:buFontTx/>
                <a:buNone/>
              </a:pPr>
              <a:t>13</a:t>
            </a:fld>
            <a:endParaRPr lang="en-US" altLang="fr-FR" sz="1300" b="1">
              <a:solidFill>
                <a:srgbClr val="000080"/>
              </a:solidFill>
              <a:latin typeface="Arial" panose="020B0604020202020204" pitchFamily="34" charset="0"/>
            </a:endParaRPr>
          </a:p>
        </p:txBody>
      </p:sp>
      <p:sp>
        <p:nvSpPr>
          <p:cNvPr id="12295" name="Rectangle 5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777875"/>
            <a:ext cx="5187950" cy="389096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  <p:extLst>
      <p:ext uri="{BB962C8B-B14F-4D97-AF65-F5344CB8AC3E}">
        <p14:creationId xmlns:p14="http://schemas.microsoft.com/office/powerpoint/2010/main" val="1385215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88278" indent="-235298" defTabSz="4624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3058874" indent="-235298" defTabSz="4624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529470" indent="-235298" defTabSz="4624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4000066" indent="-235298" defTabSz="4624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eaLnBrk="1" hangingPunct="1"/>
            <a:fld id="{7E649356-AF6B-4AAD-B62B-0636C659194B}" type="slidenum">
              <a:rPr lang="fr-FR" altLang="fr-FR">
                <a:solidFill>
                  <a:srgbClr val="000000"/>
                </a:solidFill>
              </a:rPr>
              <a:pPr eaLnBrk="1" hangingPunct="1"/>
              <a:t>14</a:t>
            </a:fld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3980380" y="8994825"/>
            <a:ext cx="3045063" cy="473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637" tIns="48171" rIns="92637" bIns="48171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D089C721-FAEB-4C36-B993-105490C249A8}" type="slidenum">
              <a:rPr lang="fr-FR" altLang="fr-FR" sz="1200">
                <a:solidFill>
                  <a:srgbClr val="000000"/>
                </a:solidFill>
                <a:ea typeface="Microsoft YaHei" panose="020B0503020204020204" pitchFamily="34" charset="-122"/>
              </a:rPr>
              <a:pPr algn="r" eaLnBrk="1" hangingPunct="1">
                <a:buClrTx/>
                <a:buFontTx/>
                <a:buNone/>
              </a:pPr>
              <a:t>14</a:t>
            </a:fld>
            <a:endParaRPr lang="fr-FR" altLang="fr-FR" sz="120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3980379" y="8994825"/>
            <a:ext cx="3043436" cy="47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637" tIns="48171" rIns="92637" bIns="48171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34FD3B10-6673-41CC-8D12-A3D3D18FA640}" type="slidenum">
              <a:rPr lang="fr-FR" altLang="fr-FR" sz="1200">
                <a:solidFill>
                  <a:srgbClr val="000000"/>
                </a:solidFill>
                <a:ea typeface="Microsoft YaHei" panose="020B0503020204020204" pitchFamily="34" charset="-122"/>
              </a:rPr>
              <a:pPr algn="r" eaLnBrk="1" hangingPunct="1">
                <a:buClrTx/>
                <a:buFontTx/>
                <a:buNone/>
              </a:pPr>
              <a:t>14</a:t>
            </a:fld>
            <a:endParaRPr lang="fr-FR" altLang="fr-FR" sz="120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3980380" y="8994825"/>
            <a:ext cx="3045063" cy="473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637" tIns="48171" rIns="92637" bIns="48171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540EA383-4392-4717-9015-D8A7FA8621E6}" type="slidenum">
              <a:rPr lang="en-US" altLang="fr-FR" sz="1200">
                <a:solidFill>
                  <a:srgbClr val="000000"/>
                </a:solidFill>
                <a:ea typeface="Microsoft YaHei" panose="020B0503020204020204" pitchFamily="34" charset="-122"/>
              </a:rPr>
              <a:pPr algn="r" eaLnBrk="1" hangingPunct="1">
                <a:buClrTx/>
                <a:buFontTx/>
                <a:buNone/>
              </a:pPr>
              <a:t>14</a:t>
            </a:fld>
            <a:endParaRPr lang="en-US" altLang="fr-FR" sz="120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13318" name="Text Box 4"/>
          <p:cNvSpPr txBox="1">
            <a:spLocks noChangeArrowheads="1"/>
          </p:cNvSpPr>
          <p:nvPr/>
        </p:nvSpPr>
        <p:spPr bwMode="auto">
          <a:xfrm>
            <a:off x="3982006" y="8996469"/>
            <a:ext cx="3045063" cy="473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637" tIns="48171" rIns="92637" bIns="48171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691DA63F-2C95-471D-9F2C-AE68CB54E3D9}" type="slidenum">
              <a:rPr lang="en-US" altLang="fr-FR" sz="1200" b="1">
                <a:solidFill>
                  <a:srgbClr val="000080"/>
                </a:solidFill>
                <a:latin typeface="Arial" panose="020B0604020202020204" pitchFamily="34" charset="0"/>
              </a:rPr>
              <a:pPr algn="r" eaLnBrk="1" hangingPunct="1">
                <a:buClrTx/>
                <a:buFontTx/>
                <a:buNone/>
              </a:pPr>
              <a:t>14</a:t>
            </a:fld>
            <a:endParaRPr lang="en-US" altLang="fr-FR" sz="1200" b="1">
              <a:solidFill>
                <a:srgbClr val="000080"/>
              </a:solidFill>
              <a:latin typeface="Arial" panose="020B0604020202020204" pitchFamily="34" charset="0"/>
            </a:endParaRPr>
          </a:p>
        </p:txBody>
      </p:sp>
      <p:sp>
        <p:nvSpPr>
          <p:cNvPr id="13319" name="Rectangle 5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709613"/>
            <a:ext cx="4732337" cy="355123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  <p:extLst>
      <p:ext uri="{BB962C8B-B14F-4D97-AF65-F5344CB8AC3E}">
        <p14:creationId xmlns:p14="http://schemas.microsoft.com/office/powerpoint/2010/main" val="1703327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88278" indent="-235298" defTabSz="4624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3058874" indent="-235298" defTabSz="4624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529470" indent="-235298" defTabSz="4624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4000066" indent="-235298" defTabSz="4624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eaLnBrk="1" hangingPunct="1"/>
            <a:fld id="{DEF5935B-24C7-44CD-93AD-E2386C71EE85}" type="slidenum">
              <a:rPr lang="fr-FR" altLang="fr-FR">
                <a:solidFill>
                  <a:srgbClr val="000000"/>
                </a:solidFill>
              </a:rPr>
              <a:pPr eaLnBrk="1" hangingPunct="1"/>
              <a:t>15</a:t>
            </a:fld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14339" name="Text Box 1"/>
          <p:cNvSpPr txBox="1">
            <a:spLocks noChangeArrowheads="1"/>
          </p:cNvSpPr>
          <p:nvPr/>
        </p:nvSpPr>
        <p:spPr bwMode="auto">
          <a:xfrm>
            <a:off x="3998272" y="9856329"/>
            <a:ext cx="3058076" cy="51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307" tIns="49653" rIns="99307" bIns="49653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A83BA8FF-1FCC-4764-8B4A-D8803B0B5529}" type="slidenum">
              <a:rPr lang="fr-FR" altLang="fr-FR" sz="1300">
                <a:solidFill>
                  <a:srgbClr val="000000"/>
                </a:solidFill>
                <a:ea typeface="Microsoft YaHei" panose="020B0503020204020204" pitchFamily="34" charset="-122"/>
              </a:rPr>
              <a:pPr algn="r" eaLnBrk="1" hangingPunct="1">
                <a:buClrTx/>
                <a:buFontTx/>
                <a:buNone/>
              </a:pPr>
              <a:t>15</a:t>
            </a:fld>
            <a:endParaRPr lang="fr-FR" altLang="fr-FR" sz="130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14340" name="Text Box 2"/>
          <p:cNvSpPr txBox="1">
            <a:spLocks noChangeArrowheads="1"/>
          </p:cNvSpPr>
          <p:nvPr/>
        </p:nvSpPr>
        <p:spPr bwMode="auto">
          <a:xfrm>
            <a:off x="3998273" y="9856329"/>
            <a:ext cx="3056450" cy="51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7825" tIns="50765" rIns="97825" bIns="50765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8344E6A7-C2BA-4BE9-BBAD-640E595482EC}" type="slidenum">
              <a:rPr lang="fr-FR" altLang="fr-FR" sz="1300">
                <a:solidFill>
                  <a:srgbClr val="000000"/>
                </a:solidFill>
                <a:ea typeface="Microsoft YaHei" panose="020B0503020204020204" pitchFamily="34" charset="-122"/>
              </a:rPr>
              <a:pPr algn="r" eaLnBrk="1" hangingPunct="1">
                <a:buClrTx/>
                <a:buFontTx/>
                <a:buNone/>
              </a:pPr>
              <a:t>15</a:t>
            </a:fld>
            <a:endParaRPr lang="fr-FR" altLang="fr-FR" sz="130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14341" name="Text Box 3"/>
          <p:cNvSpPr txBox="1">
            <a:spLocks noChangeArrowheads="1"/>
          </p:cNvSpPr>
          <p:nvPr/>
        </p:nvSpPr>
        <p:spPr bwMode="auto">
          <a:xfrm>
            <a:off x="3998272" y="9856329"/>
            <a:ext cx="3058076" cy="51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7825" tIns="50765" rIns="97825" bIns="50765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1D0815D0-68A7-45C7-9B7F-CA21489FB023}" type="slidenum">
              <a:rPr lang="en-US" altLang="fr-FR" sz="1300">
                <a:solidFill>
                  <a:srgbClr val="000000"/>
                </a:solidFill>
                <a:ea typeface="Microsoft YaHei" panose="020B0503020204020204" pitchFamily="34" charset="-122"/>
              </a:rPr>
              <a:pPr algn="r" eaLnBrk="1" hangingPunct="1">
                <a:buClrTx/>
                <a:buFontTx/>
                <a:buNone/>
              </a:pPr>
              <a:t>15</a:t>
            </a:fld>
            <a:endParaRPr lang="en-US" altLang="fr-FR" sz="130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14342" name="Text Box 4"/>
          <p:cNvSpPr txBox="1">
            <a:spLocks noChangeArrowheads="1"/>
          </p:cNvSpPr>
          <p:nvPr/>
        </p:nvSpPr>
        <p:spPr bwMode="auto">
          <a:xfrm>
            <a:off x="3999899" y="9857972"/>
            <a:ext cx="3058076" cy="51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7825" tIns="50765" rIns="97825" bIns="50765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9A954493-7E48-4F23-B2B2-093E7F0103EA}" type="slidenum">
              <a:rPr lang="en-US" altLang="fr-FR" sz="1300" b="1">
                <a:solidFill>
                  <a:srgbClr val="000080"/>
                </a:solidFill>
                <a:latin typeface="Arial" panose="020B0604020202020204" pitchFamily="34" charset="0"/>
              </a:rPr>
              <a:pPr algn="r" eaLnBrk="1" hangingPunct="1">
                <a:buClrTx/>
                <a:buFontTx/>
                <a:buNone/>
              </a:pPr>
              <a:t>15</a:t>
            </a:fld>
            <a:endParaRPr lang="en-US" altLang="fr-FR" sz="1300" b="1">
              <a:solidFill>
                <a:srgbClr val="000080"/>
              </a:solidFill>
              <a:latin typeface="Arial" panose="020B0604020202020204" pitchFamily="34" charset="0"/>
            </a:endParaRPr>
          </a:p>
        </p:txBody>
      </p:sp>
      <p:sp>
        <p:nvSpPr>
          <p:cNvPr id="14343" name="Rectangle 5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777875"/>
            <a:ext cx="5187950" cy="389096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  <p:extLst>
      <p:ext uri="{BB962C8B-B14F-4D97-AF65-F5344CB8AC3E}">
        <p14:creationId xmlns:p14="http://schemas.microsoft.com/office/powerpoint/2010/main" val="4292096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88278" indent="-235298" defTabSz="4624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3058874" indent="-235298" defTabSz="4624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529470" indent="-235298" defTabSz="4624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4000066" indent="-235298" defTabSz="4624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eaLnBrk="1" hangingPunct="1"/>
            <a:fld id="{DBAB5C0F-4AD4-4E4E-8A1D-FC855CF852E6}" type="slidenum">
              <a:rPr lang="fr-FR" altLang="fr-FR">
                <a:solidFill>
                  <a:srgbClr val="000000"/>
                </a:solidFill>
              </a:rPr>
              <a:pPr eaLnBrk="1" hangingPunct="1"/>
              <a:t>16</a:t>
            </a:fld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3998272" y="9856329"/>
            <a:ext cx="3058076" cy="51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307" tIns="49653" rIns="99307" bIns="49653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699C9B7A-614F-49A5-AF7A-C1A6D901354E}" type="slidenum">
              <a:rPr lang="fr-FR" altLang="fr-FR" sz="13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16</a:t>
            </a:fld>
            <a:endParaRPr lang="fr-FR" altLang="fr-FR" sz="1300">
              <a:solidFill>
                <a:srgbClr val="000000"/>
              </a:solidFill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3998272" y="9856329"/>
            <a:ext cx="3058076" cy="51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7825" tIns="50765" rIns="97825" bIns="50765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18E11002-296C-4A1B-A478-36A942705504}" type="slidenum">
              <a:rPr lang="fr-FR" altLang="fr-FR" sz="1300">
                <a:solidFill>
                  <a:srgbClr val="000000"/>
                </a:solidFill>
                <a:ea typeface="Microsoft YaHei" panose="020B0503020204020204" pitchFamily="34" charset="-122"/>
              </a:rPr>
              <a:pPr algn="r" eaLnBrk="1" hangingPunct="1">
                <a:buClrTx/>
                <a:buFontTx/>
                <a:buNone/>
              </a:pPr>
              <a:t>16</a:t>
            </a:fld>
            <a:endParaRPr lang="fr-FR" altLang="fr-FR" sz="130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3998273" y="9856329"/>
            <a:ext cx="3056450" cy="51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7825" tIns="50765" rIns="97825" bIns="50765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23567B7E-E8D6-4B26-A12A-DA37F50A012C}" type="slidenum">
              <a:rPr lang="fr-FR" altLang="fr-FR" sz="1300">
                <a:solidFill>
                  <a:srgbClr val="000000"/>
                </a:solidFill>
                <a:ea typeface="Microsoft YaHei" panose="020B0503020204020204" pitchFamily="34" charset="-122"/>
              </a:rPr>
              <a:pPr algn="r" eaLnBrk="1" hangingPunct="1">
                <a:buClrTx/>
                <a:buFontTx/>
                <a:buNone/>
              </a:pPr>
              <a:t>16</a:t>
            </a:fld>
            <a:endParaRPr lang="fr-FR" altLang="fr-FR" sz="130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15366" name="Text Box 4"/>
          <p:cNvSpPr txBox="1">
            <a:spLocks noChangeArrowheads="1"/>
          </p:cNvSpPr>
          <p:nvPr/>
        </p:nvSpPr>
        <p:spPr bwMode="auto">
          <a:xfrm>
            <a:off x="3998272" y="9856329"/>
            <a:ext cx="3058076" cy="51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7825" tIns="50765" rIns="97825" bIns="50765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AD043AA9-D7EF-4AA6-9FB5-341CBE14F0D8}" type="slidenum">
              <a:rPr lang="en-US" altLang="fr-FR" sz="1300">
                <a:solidFill>
                  <a:srgbClr val="000000"/>
                </a:solidFill>
                <a:ea typeface="Microsoft YaHei" panose="020B0503020204020204" pitchFamily="34" charset="-122"/>
              </a:rPr>
              <a:pPr algn="r" eaLnBrk="1" hangingPunct="1">
                <a:buClrTx/>
                <a:buFontTx/>
                <a:buNone/>
              </a:pPr>
              <a:t>16</a:t>
            </a:fld>
            <a:endParaRPr lang="en-US" altLang="fr-FR" sz="130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3999899" y="9857972"/>
            <a:ext cx="3058076" cy="51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7825" tIns="50765" rIns="97825" bIns="50765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9424532E-86CE-40BB-981C-FD79249B384A}" type="slidenum">
              <a:rPr lang="en-US" altLang="fr-FR" sz="1300" b="1">
                <a:solidFill>
                  <a:srgbClr val="000080"/>
                </a:solidFill>
                <a:latin typeface="Arial" panose="020B0604020202020204" pitchFamily="34" charset="0"/>
              </a:rPr>
              <a:pPr algn="r" eaLnBrk="1" hangingPunct="1">
                <a:buClrTx/>
                <a:buFontTx/>
                <a:buNone/>
              </a:pPr>
              <a:t>16</a:t>
            </a:fld>
            <a:endParaRPr lang="en-US" altLang="fr-FR" sz="1300" b="1">
              <a:solidFill>
                <a:srgbClr val="000080"/>
              </a:solidFill>
              <a:latin typeface="Arial" panose="020B0604020202020204" pitchFamily="34" charset="0"/>
            </a:endParaRPr>
          </a:p>
        </p:txBody>
      </p:sp>
      <p:sp>
        <p:nvSpPr>
          <p:cNvPr id="15368" name="Rectangle 6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777875"/>
            <a:ext cx="5187950" cy="389096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9" name="Text Box 7"/>
          <p:cNvSpPr txBox="1">
            <a:spLocks noChangeArrowheads="1"/>
          </p:cNvSpPr>
          <p:nvPr/>
        </p:nvSpPr>
        <p:spPr bwMode="auto">
          <a:xfrm>
            <a:off x="862117" y="5101617"/>
            <a:ext cx="5647681" cy="467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7825" tIns="50765" rIns="97825" bIns="50765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463"/>
              </a:spcBef>
            </a:pPr>
            <a:endParaRPr lang="it-IT" altLang="fr-FR" sz="12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spcBef>
                <a:spcPts val="463"/>
              </a:spcBef>
            </a:pPr>
            <a:endParaRPr lang="it-IT" altLang="fr-FR" sz="12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spcBef>
                <a:spcPts val="463"/>
              </a:spcBef>
            </a:pPr>
            <a:endParaRPr lang="it-IT" altLang="fr-FR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841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88278" indent="-235298" defTabSz="4624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3058874" indent="-235298" defTabSz="4624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529470" indent="-235298" defTabSz="4624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4000066" indent="-235298" defTabSz="4624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eaLnBrk="1" hangingPunct="1"/>
            <a:fld id="{D9E8C5E7-1785-4A3D-9F13-E838D476641E}" type="slidenum">
              <a:rPr lang="fr-FR" altLang="fr-FR">
                <a:solidFill>
                  <a:srgbClr val="000000"/>
                </a:solidFill>
              </a:rPr>
              <a:pPr eaLnBrk="1" hangingPunct="1"/>
              <a:t>17</a:t>
            </a:fld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16387" name="Text Box 1"/>
          <p:cNvSpPr txBox="1">
            <a:spLocks noChangeArrowheads="1"/>
          </p:cNvSpPr>
          <p:nvPr/>
        </p:nvSpPr>
        <p:spPr bwMode="auto">
          <a:xfrm>
            <a:off x="3998272" y="9856329"/>
            <a:ext cx="3058076" cy="51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307" tIns="49653" rIns="99307" bIns="49653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8F5E7AC0-7229-4A9A-AF70-1CE095442AF6}" type="slidenum">
              <a:rPr lang="fr-FR" altLang="fr-FR" sz="1300">
                <a:solidFill>
                  <a:srgbClr val="000000"/>
                </a:solidFill>
                <a:ea typeface="Microsoft YaHei" panose="020B0503020204020204" pitchFamily="34" charset="-122"/>
              </a:rPr>
              <a:pPr algn="r" eaLnBrk="1" hangingPunct="1">
                <a:buClrTx/>
                <a:buFontTx/>
                <a:buNone/>
              </a:pPr>
              <a:t>17</a:t>
            </a:fld>
            <a:endParaRPr lang="fr-FR" altLang="fr-FR" sz="130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16388" name="Text Box 2"/>
          <p:cNvSpPr txBox="1">
            <a:spLocks noChangeArrowheads="1"/>
          </p:cNvSpPr>
          <p:nvPr/>
        </p:nvSpPr>
        <p:spPr bwMode="auto">
          <a:xfrm>
            <a:off x="3998273" y="9856329"/>
            <a:ext cx="3056450" cy="51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7825" tIns="50765" rIns="97825" bIns="50765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3A663AF5-AD62-4B2D-A47C-AA5954AD8E6C}" type="slidenum">
              <a:rPr lang="fr-FR" altLang="fr-FR" sz="1300">
                <a:solidFill>
                  <a:srgbClr val="000000"/>
                </a:solidFill>
                <a:ea typeface="Microsoft YaHei" panose="020B0503020204020204" pitchFamily="34" charset="-122"/>
              </a:rPr>
              <a:pPr algn="r" eaLnBrk="1" hangingPunct="1">
                <a:buClrTx/>
                <a:buFontTx/>
                <a:buNone/>
              </a:pPr>
              <a:t>17</a:t>
            </a:fld>
            <a:endParaRPr lang="fr-FR" altLang="fr-FR" sz="130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3998272" y="9856329"/>
            <a:ext cx="3058076" cy="51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7825" tIns="50765" rIns="97825" bIns="50765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2EA5AD38-79A0-4817-9317-4D6EA3F06175}" type="slidenum">
              <a:rPr lang="en-US" altLang="fr-FR" sz="1300">
                <a:solidFill>
                  <a:srgbClr val="000000"/>
                </a:solidFill>
                <a:ea typeface="Microsoft YaHei" panose="020B0503020204020204" pitchFamily="34" charset="-122"/>
              </a:rPr>
              <a:pPr algn="r" eaLnBrk="1" hangingPunct="1">
                <a:buClrTx/>
                <a:buFontTx/>
                <a:buNone/>
              </a:pPr>
              <a:t>17</a:t>
            </a:fld>
            <a:endParaRPr lang="en-US" altLang="fr-FR" sz="130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16390" name="Text Box 4"/>
          <p:cNvSpPr txBox="1">
            <a:spLocks noChangeArrowheads="1"/>
          </p:cNvSpPr>
          <p:nvPr/>
        </p:nvSpPr>
        <p:spPr bwMode="auto">
          <a:xfrm>
            <a:off x="3999899" y="9857972"/>
            <a:ext cx="3058076" cy="51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7825" tIns="50765" rIns="97825" bIns="50765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361A4D1F-50A8-4AC5-8657-7466E270CE8D}" type="slidenum">
              <a:rPr lang="en-US" altLang="fr-FR" sz="1300" b="1">
                <a:solidFill>
                  <a:srgbClr val="000080"/>
                </a:solidFill>
                <a:latin typeface="Arial" panose="020B0604020202020204" pitchFamily="34" charset="0"/>
              </a:rPr>
              <a:pPr algn="r" eaLnBrk="1" hangingPunct="1">
                <a:buClrTx/>
                <a:buFontTx/>
                <a:buNone/>
              </a:pPr>
              <a:t>17</a:t>
            </a:fld>
            <a:endParaRPr lang="en-US" altLang="fr-FR" sz="1300" b="1">
              <a:solidFill>
                <a:srgbClr val="000080"/>
              </a:solidFill>
              <a:latin typeface="Arial" panose="020B0604020202020204" pitchFamily="34" charset="0"/>
            </a:endParaRPr>
          </a:p>
        </p:txBody>
      </p:sp>
      <p:sp>
        <p:nvSpPr>
          <p:cNvPr id="16391" name="Rectangle 5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777875"/>
            <a:ext cx="5187950" cy="389096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  <p:extLst>
      <p:ext uri="{BB962C8B-B14F-4D97-AF65-F5344CB8AC3E}">
        <p14:creationId xmlns:p14="http://schemas.microsoft.com/office/powerpoint/2010/main" val="22175881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31714" indent="-31863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81067" indent="-25490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794147" indent="-25490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308862" indent="-25490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779458" indent="-25490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250054" indent="-25490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720650" indent="-25490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91246" indent="-25490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C596E00-C9C0-46FE-9886-A5D3B507CC75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9050" y="773113"/>
            <a:ext cx="5143500" cy="3859212"/>
          </a:xfrm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65567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961" indent="-302293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10805" indent="-241834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4473" indent="-241834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8141" indent="-241834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48737" indent="-2418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19333" indent="-2418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589929" indent="-2418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060525" indent="-2418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7AB2E9F-7022-49F6-A648-0129C34D0C83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a-DK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6702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94364A1-D620-4ABD-B639-F66FE97045C2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21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91387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64718" indent="-294122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76490" indent="-235298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47086" indent="-235298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17682" indent="-235298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88278" indent="-235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58874" indent="-235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29470" indent="-235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00066" indent="-235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74A3CF9-7D8D-4D16-99D9-656632B766E0}" type="slidenum">
              <a:rPr lang="en-US" altLang="da-DK" sz="1200"/>
              <a:pPr/>
              <a:t>24</a:t>
            </a:fld>
            <a:endParaRPr lang="en-US" altLang="da-DK" sz="120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943" y="3373676"/>
            <a:ext cx="7495540" cy="3196114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0995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B2F98AE-79E6-4798-8440-E592E2DD67A9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2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68998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A6469B8-344F-4FC0-89DD-92BB295C3788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25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943" y="3373676"/>
            <a:ext cx="7495540" cy="3196114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29307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40C3BD0-BA7B-45E3-98BF-553D87990BB1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26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943" y="3373676"/>
            <a:ext cx="7495540" cy="3196114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32161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23D3BB5-53B2-456F-913F-F43EA5968D51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29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943" y="3373676"/>
            <a:ext cx="7495540" cy="3196114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54352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11C4C48-B45B-4D5D-85E6-CCC1AAFF9D8B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31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65043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CB1DAB2-34A7-4F9C-A7D6-771F26AAADF0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33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04355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F81F772-2742-4A7D-BF09-90DFDEDBC517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38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94946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C89987-8B27-4AA0-B2CC-203323867BFE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40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15006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CE0CB01-1345-4451-9AA0-9EDF21B42CB3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41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943" y="3373676"/>
            <a:ext cx="7495540" cy="3196114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71950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F656125-CC61-4208-BDE5-D96EBBD92472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42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01791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3EE4B4A-E6BF-4068-AEC0-3137FE243858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43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5770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3C81A88-FB81-48F2-9BED-2493D6B0D466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3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02159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30A0ECF-C9D4-4791-A08E-4A9740688EA5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44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88609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5E148BA-7B3B-4705-BCEF-660D6A791FD8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47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8738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CF98693-CA01-40C6-87D2-64B1439CDD72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48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29942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B1825CE-0299-49F9-AA86-706EF975E26B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49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943" y="3373676"/>
            <a:ext cx="7495540" cy="3196114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44233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BE4F4D9-8A2C-454C-AC0E-0DB608C77F96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50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90297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780030D-F270-4F4A-9451-11D7818070A9}" type="slidenum">
              <a:rPr lang="en-US" altLang="da-DK" smtClean="0">
                <a:ea typeface="ＭＳ Ｐゴシック" pitchFamily="34" charset="-128"/>
              </a:rPr>
              <a:pPr/>
              <a:t>51</a:t>
            </a:fld>
            <a:endParaRPr lang="en-US" altLang="da-DK" smtClean="0">
              <a:ea typeface="ＭＳ Ｐゴシック" pitchFamily="34" charset="-128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09222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F31A1E2-5544-4C35-B6DF-7EA49924D9CE}" type="slidenum">
              <a:rPr lang="en-US" altLang="da-DK" smtClean="0">
                <a:ea typeface="ＭＳ Ｐゴシック" pitchFamily="34" charset="-128"/>
              </a:rPr>
              <a:pPr/>
              <a:t>52</a:t>
            </a:fld>
            <a:endParaRPr lang="en-US" altLang="da-DK" smtClean="0">
              <a:ea typeface="ＭＳ Ｐゴシック" pitchFamily="34" charset="-128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91222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C8E0C2A-B56D-4720-BE2D-9D5338D889AF}" type="slidenum">
              <a:rPr lang="en-US" altLang="da-DK" smtClean="0">
                <a:ea typeface="ＭＳ Ｐゴシック" pitchFamily="34" charset="-128"/>
              </a:rPr>
              <a:pPr/>
              <a:t>53</a:t>
            </a:fld>
            <a:endParaRPr lang="en-US" altLang="da-DK" smtClean="0">
              <a:ea typeface="ＭＳ Ｐゴシック" pitchFamily="34" charset="-128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76463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21EC93A-E2B5-4856-BF27-47645D5F76AF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54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75330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71D76BF-2C8B-4B22-8E1A-1B7C3F1C807E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55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895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789E6C9-E9DA-4682-8B58-9E78049388F5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4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933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9CEA654-5EE2-4FEC-B1E2-07A6B8D46070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56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30823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2E07D72-2728-4DBA-AB2B-05E447D08BAA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57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49066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2E07D72-2728-4DBA-AB2B-05E447D08BAA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58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76331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3F660F4-A92D-47CE-AC56-9A01F76CC579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59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943" y="3373676"/>
            <a:ext cx="7495540" cy="3196114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85989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82B9625-54C0-4F0D-9817-CABC56B87105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60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31637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1B0D5F3-9C60-4728-ACCC-CDAB98CFBCF5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61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5968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961" indent="-302293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10805" indent="-241834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4473" indent="-241834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8141" indent="-241834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48737" indent="-2418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19333" indent="-2418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589929" indent="-2418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060525" indent="-2418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07B85C9-C001-4FC5-8AB0-90F25E9F8D64}" type="slidenum">
              <a:rPr lang="en-US" altLang="en-US" sz="1200"/>
              <a:pPr/>
              <a:t>62</a:t>
            </a:fld>
            <a:endParaRPr lang="en-US" altLang="en-US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1903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FCEBFD9-F423-4517-9BB0-053EBCBC968C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63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94328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37AE7EA-6106-47A7-A684-4ECE0AA7379A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64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421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49939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0C1B0FD-4A21-4B6E-9BB2-634575D5ACB1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65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943" y="3373676"/>
            <a:ext cx="7495540" cy="3196114"/>
          </a:xfrm>
          <a:noFill/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8871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E9737F5-022C-4CFF-9F97-5E6C473E2EDA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5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59076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3D72ADD-10B4-4AF2-A8DA-C88004CAA569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66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902249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5ACF916-7806-4ECF-80CD-8CBFE12AC554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67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943" y="3373676"/>
            <a:ext cx="7495540" cy="3196114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593533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8C34BA5-C601-4BCF-A752-7C0DD5413F96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68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943" y="3373676"/>
            <a:ext cx="7495540" cy="3196114"/>
          </a:xfrm>
          <a:noFill/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71448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85A0B20-9DA7-4424-8916-F359A7FA2CF6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69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321455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92EDD69-6A12-45F4-B9C8-37333991DF35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70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943" y="3373676"/>
            <a:ext cx="7495540" cy="3196114"/>
          </a:xfrm>
          <a:noFill/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593586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DDCAFC0-3D71-420E-BFBE-052E07A5B49B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72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44688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BBABCF5-ECF7-49BE-AA12-F35E28064962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73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92705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3E8E1F7-56B1-47E1-84B7-9A7EC65497C9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74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918097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D54C4F-86B4-4CCE-93B7-F115098F2B78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75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449313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28CA258-574C-478D-85AF-C526FFC0C827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77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6764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3C81A88-FB81-48F2-9BED-2493D6B0D466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6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842779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F3F4AC1-B7F8-469D-AD27-85985C7AD9DC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78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tr-TR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374970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A0B856E-9936-412F-9E40-1EE112BFC1DB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79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559567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C89987-8B27-4AA0-B2CC-203323867BFE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80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523139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CE0CB01-1345-4451-9AA0-9EDF21B42CB3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81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943" y="3373676"/>
            <a:ext cx="7495540" cy="3196114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966765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CE0CB01-1345-4451-9AA0-9EDF21B42CB3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82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943" y="3373676"/>
            <a:ext cx="7495540" cy="3196114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588102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16914D8-E0B6-4761-A9C3-5CA1DBC048D2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83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tr-TR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361111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103FCA9-8AF7-4A20-B383-FAC55AB0F8FF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84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702204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1BD1ACB-BAED-44CB-9A23-5EACBA16E0A7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85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950321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EF5807-FE02-48AE-986B-5D47538FC2DB}" type="slidenum">
              <a:rPr lang="en-US" smtClean="0">
                <a:ea typeface="ＭＳ Ｐゴシック" pitchFamily="34" charset="-128"/>
              </a:rPr>
              <a:pPr/>
              <a:t>86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873499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EF5807-FE02-48AE-986B-5D47538FC2DB}" type="slidenum">
              <a:rPr lang="en-US" smtClean="0">
                <a:ea typeface="ＭＳ Ｐゴシック" pitchFamily="34" charset="-128"/>
              </a:rPr>
              <a:pPr/>
              <a:t>87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0039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010A35D-FB2C-47B7-839A-8A4E6D9B9DE0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7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88818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EF5807-FE02-48AE-986B-5D47538FC2DB}" type="slidenum">
              <a:rPr lang="en-US" smtClean="0">
                <a:ea typeface="ＭＳ Ｐゴシック" pitchFamily="34" charset="-128"/>
              </a:rPr>
              <a:pPr/>
              <a:t>88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665825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EF5807-FE02-48AE-986B-5D47538FC2DB}" type="slidenum">
              <a:rPr lang="en-US" smtClean="0">
                <a:ea typeface="ＭＳ Ｐゴシック" pitchFamily="34" charset="-128"/>
              </a:rPr>
              <a:pPr/>
              <a:t>89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221347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EF5807-FE02-48AE-986B-5D47538FC2DB}" type="slidenum">
              <a:rPr lang="en-US" smtClean="0">
                <a:ea typeface="ＭＳ Ｐゴシック" pitchFamily="34" charset="-128"/>
              </a:rPr>
              <a:pPr/>
              <a:t>90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310268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EF5807-FE02-48AE-986B-5D47538FC2DB}" type="slidenum">
              <a:rPr lang="en-US" smtClean="0">
                <a:ea typeface="ＭＳ Ｐゴシック" pitchFamily="34" charset="-128"/>
              </a:rPr>
              <a:pPr/>
              <a:t>91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132316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EF5807-FE02-48AE-986B-5D47538FC2DB}" type="slidenum">
              <a:rPr lang="en-US" smtClean="0">
                <a:ea typeface="ＭＳ Ｐゴシック" pitchFamily="34" charset="-128"/>
              </a:rPr>
              <a:pPr/>
              <a:t>92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283785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EF5807-FE02-48AE-986B-5D47538FC2DB}" type="slidenum">
              <a:rPr lang="en-US" smtClean="0">
                <a:ea typeface="ＭＳ Ｐゴシック" pitchFamily="34" charset="-128"/>
              </a:rPr>
              <a:pPr/>
              <a:t>93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468447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EF5807-FE02-48AE-986B-5D47538FC2DB}" type="slidenum">
              <a:rPr lang="en-US" smtClean="0">
                <a:ea typeface="ＭＳ Ｐゴシック" pitchFamily="34" charset="-128"/>
              </a:rPr>
              <a:pPr/>
              <a:t>94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a-DK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186058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41A4AF9-7634-4C96-878C-A55897EBDF17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95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943" y="3373676"/>
            <a:ext cx="7495540" cy="3196114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935658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E086A58-099E-4CD8-80F1-7385D1432506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97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740725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366423D-9953-40DE-AE44-68E41B0A42AB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98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1916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9F53BA7-C45F-4C35-95F2-BCE2B6C223A7}" type="slidenum">
              <a:rPr lang="en-US" altLang="da-DK" smtClean="0">
                <a:latin typeface="Arial" pitchFamily="34" charset="0"/>
                <a:ea typeface="ＭＳ Ｐゴシック" pitchFamily="34" charset="-128"/>
              </a:rPr>
              <a:pPr/>
              <a:t>10</a:t>
            </a:fld>
            <a:endParaRPr lang="en-US" altLang="da-DK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0585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88278" indent="-235298" defTabSz="4624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3058874" indent="-235298" defTabSz="4624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529470" indent="-235298" defTabSz="4624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4000066" indent="-235298" defTabSz="4624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0792" algn="l"/>
                <a:tab pos="923218" algn="l"/>
                <a:tab pos="1385644" algn="l"/>
                <a:tab pos="1848070" algn="l"/>
                <a:tab pos="2310495" algn="l"/>
                <a:tab pos="2772922" algn="l"/>
                <a:tab pos="3235347" algn="l"/>
                <a:tab pos="3697774" algn="l"/>
                <a:tab pos="4160199" algn="l"/>
                <a:tab pos="4622625" algn="l"/>
                <a:tab pos="5085051" algn="l"/>
                <a:tab pos="5547477" algn="l"/>
                <a:tab pos="6009903" algn="l"/>
                <a:tab pos="6472329" algn="l"/>
                <a:tab pos="6934754" algn="l"/>
                <a:tab pos="7397181" algn="l"/>
                <a:tab pos="7859606" algn="l"/>
                <a:tab pos="8322033" algn="l"/>
                <a:tab pos="8784458" algn="l"/>
                <a:tab pos="9246884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eaLnBrk="1" hangingPunct="1"/>
            <a:fld id="{91539113-ABDF-436B-8AE5-0DEA894778CF}" type="slidenum">
              <a:rPr lang="fr-FR" altLang="fr-FR">
                <a:solidFill>
                  <a:srgbClr val="000000"/>
                </a:solidFill>
              </a:rPr>
              <a:pPr eaLnBrk="1" hangingPunct="1"/>
              <a:t>11</a:t>
            </a:fld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10243" name="Text Box 1"/>
          <p:cNvSpPr txBox="1">
            <a:spLocks noChangeArrowheads="1"/>
          </p:cNvSpPr>
          <p:nvPr/>
        </p:nvSpPr>
        <p:spPr bwMode="auto">
          <a:xfrm>
            <a:off x="3998272" y="9856329"/>
            <a:ext cx="3058076" cy="51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307" tIns="49653" rIns="99307" bIns="49653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37E5686A-6B1A-4C83-A96D-BBB7EE9E17A0}" type="slidenum">
              <a:rPr lang="fr-FR" altLang="fr-FR" sz="1300">
                <a:solidFill>
                  <a:srgbClr val="000000"/>
                </a:solidFill>
                <a:ea typeface="Microsoft YaHei" panose="020B0503020204020204" pitchFamily="34" charset="-122"/>
              </a:rPr>
              <a:pPr algn="r" eaLnBrk="1" hangingPunct="1">
                <a:buClrTx/>
                <a:buFontTx/>
                <a:buNone/>
              </a:pPr>
              <a:t>11</a:t>
            </a:fld>
            <a:endParaRPr lang="fr-FR" altLang="fr-FR" sz="130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244" name="Text Box 2"/>
          <p:cNvSpPr txBox="1">
            <a:spLocks noChangeArrowheads="1"/>
          </p:cNvSpPr>
          <p:nvPr/>
        </p:nvSpPr>
        <p:spPr bwMode="auto">
          <a:xfrm>
            <a:off x="3998273" y="9856329"/>
            <a:ext cx="3056450" cy="51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7825" tIns="50765" rIns="97825" bIns="50765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B2992D9C-3F64-472A-BEB8-E5810E1BC854}" type="slidenum">
              <a:rPr lang="fr-FR" altLang="fr-FR" sz="1300">
                <a:solidFill>
                  <a:srgbClr val="000000"/>
                </a:solidFill>
                <a:ea typeface="Microsoft YaHei" panose="020B0503020204020204" pitchFamily="34" charset="-122"/>
              </a:rPr>
              <a:pPr algn="r" eaLnBrk="1" hangingPunct="1">
                <a:buClrTx/>
                <a:buFontTx/>
                <a:buNone/>
              </a:pPr>
              <a:t>11</a:t>
            </a:fld>
            <a:endParaRPr lang="fr-FR" altLang="fr-FR" sz="130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245" name="Text Box 3"/>
          <p:cNvSpPr txBox="1">
            <a:spLocks noChangeArrowheads="1"/>
          </p:cNvSpPr>
          <p:nvPr/>
        </p:nvSpPr>
        <p:spPr bwMode="auto">
          <a:xfrm>
            <a:off x="3998272" y="9856329"/>
            <a:ext cx="3058076" cy="51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7825" tIns="50765" rIns="97825" bIns="50765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0AA7E310-3015-441B-B8DE-081392BC0D14}" type="slidenum">
              <a:rPr lang="en-US" altLang="fr-FR" sz="1300">
                <a:solidFill>
                  <a:srgbClr val="000000"/>
                </a:solidFill>
                <a:ea typeface="Microsoft YaHei" panose="020B0503020204020204" pitchFamily="34" charset="-122"/>
              </a:rPr>
              <a:pPr algn="r" eaLnBrk="1" hangingPunct="1">
                <a:buClrTx/>
                <a:buFontTx/>
                <a:buNone/>
              </a:pPr>
              <a:t>11</a:t>
            </a:fld>
            <a:endParaRPr lang="en-US" altLang="fr-FR" sz="130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246" name="Text Box 4"/>
          <p:cNvSpPr txBox="1">
            <a:spLocks noChangeArrowheads="1"/>
          </p:cNvSpPr>
          <p:nvPr/>
        </p:nvSpPr>
        <p:spPr bwMode="auto">
          <a:xfrm>
            <a:off x="3999899" y="9857972"/>
            <a:ext cx="3058076" cy="51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7825" tIns="50765" rIns="97825" bIns="50765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1DA67A60-34FD-4D58-9B00-4A2369C1A75B}" type="slidenum">
              <a:rPr lang="en-US" altLang="fr-FR" sz="1300" b="1">
                <a:solidFill>
                  <a:srgbClr val="000080"/>
                </a:solidFill>
                <a:latin typeface="Arial" panose="020B0604020202020204" pitchFamily="34" charset="0"/>
              </a:rPr>
              <a:pPr algn="r" eaLnBrk="1" hangingPunct="1">
                <a:buClrTx/>
                <a:buFontTx/>
                <a:buNone/>
              </a:pPr>
              <a:t>11</a:t>
            </a:fld>
            <a:endParaRPr lang="en-US" altLang="fr-FR" sz="1300" b="1">
              <a:solidFill>
                <a:srgbClr val="000080"/>
              </a:solidFill>
              <a:latin typeface="Arial" panose="020B0604020202020204" pitchFamily="34" charset="0"/>
            </a:endParaRPr>
          </a:p>
        </p:txBody>
      </p:sp>
      <p:sp>
        <p:nvSpPr>
          <p:cNvPr id="10247" name="Rectangle 5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777875"/>
            <a:ext cx="5187950" cy="389096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  <p:extLst>
      <p:ext uri="{BB962C8B-B14F-4D97-AF65-F5344CB8AC3E}">
        <p14:creationId xmlns:p14="http://schemas.microsoft.com/office/powerpoint/2010/main" val="3087296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0EE99-9102-4FA0-9432-3EAE358771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4DF73-3242-4BA6-BB7C-E8FF1FB7F1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57E57-8FC9-4DCA-B67F-7B4F057D40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kst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F35A4-9C4C-4392-90FE-144F6F719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ét indholdsobjekt og 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90534-7463-4024-B35D-E6348039B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37819-A58D-461E-B686-DCCF330C3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5686A-A9F3-4C6C-985B-ED7027FA2E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DD960-944E-4FB6-8883-EBF93B6B40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D3258-56FE-4AAF-8316-DF14F97EA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3EE35-4130-4058-872F-C3791B1B3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34CDC-B697-4B15-9017-3FE94DBFA3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F9AC6-96B3-47DA-A2C7-28E891685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AE995-0036-4EB0-9120-FDF97DF55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smtClean="0"/>
              <a:t>Click to edit Master text styles</a:t>
            </a:r>
          </a:p>
          <a:p>
            <a:pPr lvl="1"/>
            <a:r>
              <a:rPr lang="en-US" altLang="da-DK" smtClean="0"/>
              <a:t>Second level</a:t>
            </a:r>
          </a:p>
          <a:p>
            <a:pPr lvl="2"/>
            <a:r>
              <a:rPr lang="en-US" altLang="da-DK" smtClean="0"/>
              <a:t>Third level</a:t>
            </a:r>
          </a:p>
          <a:p>
            <a:pPr lvl="3"/>
            <a:r>
              <a:rPr lang="en-US" altLang="da-DK" smtClean="0"/>
              <a:t>Fourth level</a:t>
            </a:r>
          </a:p>
          <a:p>
            <a:pPr lvl="4"/>
            <a:r>
              <a:rPr lang="en-US" altLang="da-D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980EA7E3-E218-4731-8487-1E75BD5D6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2400" y="0"/>
            <a:ext cx="13843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ncb-text only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971800" y="6019800"/>
            <a:ext cx="38163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8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hyperlink" Target="mailto:treasurer@natocharitybazaar.or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hyperlink" Target="http://www.natocharitybazaar.org/photoalbum/2010/bazaar/images/DSC08513_JPG.jpg" TargetMode="External"/><Relationship Id="rId7" Type="http://schemas.openxmlformats.org/officeDocument/2006/relationships/hyperlink" Target="http://www.natocharitybazaar.org/photoalbum/2009/images/FVL_2770%20copy_JPG.jpg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jpeg"/><Relationship Id="rId5" Type="http://schemas.openxmlformats.org/officeDocument/2006/relationships/hyperlink" Target="http://www.natocharitybazaar.org/photoalbum/2009/images/FVL_2766%20copy_JPG.jpg" TargetMode="External"/><Relationship Id="rId4" Type="http://schemas.openxmlformats.org/officeDocument/2006/relationships/image" Target="../media/image85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gif"/><Relationship Id="rId3" Type="http://schemas.openxmlformats.org/officeDocument/2006/relationships/notesSlide" Target="../notesSlides/notesSlide68.xml"/><Relationship Id="rId7" Type="http://schemas.openxmlformats.org/officeDocument/2006/relationships/image" Target="../media/image10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75.jpeg"/><Relationship Id="rId9" Type="http://schemas.openxmlformats.org/officeDocument/2006/relationships/image" Target="../media/image106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75.jpeg"/><Relationship Id="rId4" Type="http://schemas.openxmlformats.org/officeDocument/2006/relationships/image" Target="../media/image107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08.jpeg"/><Relationship Id="rId4" Type="http://schemas.openxmlformats.org/officeDocument/2006/relationships/image" Target="../media/image10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06.jpg"/><Relationship Id="rId4" Type="http://schemas.openxmlformats.org/officeDocument/2006/relationships/image" Target="../media/image108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04.png"/><Relationship Id="rId4" Type="http://schemas.openxmlformats.org/officeDocument/2006/relationships/image" Target="../media/image108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03.jpeg"/><Relationship Id="rId4" Type="http://schemas.openxmlformats.org/officeDocument/2006/relationships/image" Target="../media/image108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05.gif"/><Relationship Id="rId4" Type="http://schemas.openxmlformats.org/officeDocument/2006/relationships/image" Target="../media/image109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1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8000" y="2105025"/>
            <a:ext cx="2008188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0" y="0"/>
            <a:ext cx="2057400" cy="1981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2052" name="Rectangle 5"/>
          <p:cNvSpPr>
            <a:spLocks noChangeArrowheads="1"/>
          </p:cNvSpPr>
          <p:nvPr/>
        </p:nvSpPr>
        <p:spPr bwMode="auto">
          <a:xfrm>
            <a:off x="1752600" y="5638800"/>
            <a:ext cx="5105400" cy="1219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pic>
        <p:nvPicPr>
          <p:cNvPr id="2053" name="Picture 6" descr="ncb-text onl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5346700"/>
            <a:ext cx="39751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0487" name="Text Box 4"/>
          <p:cNvSpPr txBox="1">
            <a:spLocks noChangeArrowheads="1"/>
          </p:cNvSpPr>
          <p:nvPr/>
        </p:nvSpPr>
        <p:spPr bwMode="auto">
          <a:xfrm>
            <a:off x="0" y="130175"/>
            <a:ext cx="9144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000099"/>
                </a:solidFill>
                <a:latin typeface="+mn-lt"/>
                <a:ea typeface="ＭＳ Ｐゴシック" pitchFamily="-96" charset="-128"/>
              </a:rPr>
              <a:t>General Assembly Meeting</a:t>
            </a:r>
            <a:endParaRPr lang="en-US" sz="4400" b="1" dirty="0">
              <a:solidFill>
                <a:srgbClr val="000000"/>
              </a:solidFill>
              <a:latin typeface="+mn-lt"/>
              <a:ea typeface="ＭＳ Ｐゴシック" pitchFamily="-96" charset="-128"/>
            </a:endParaRPr>
          </a:p>
        </p:txBody>
      </p:sp>
      <p:sp>
        <p:nvSpPr>
          <p:cNvPr id="2055" name="Text Box 8"/>
          <p:cNvSpPr txBox="1">
            <a:spLocks noChangeArrowheads="1"/>
          </p:cNvSpPr>
          <p:nvPr/>
        </p:nvSpPr>
        <p:spPr bwMode="auto">
          <a:xfrm>
            <a:off x="4643438" y="6286500"/>
            <a:ext cx="42132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da-DK" sz="1000" dirty="0" smtClean="0">
                <a:solidFill>
                  <a:schemeClr val="tx2"/>
                </a:solidFill>
              </a:rPr>
              <a:t>ASBL: 874.358.592 | </a:t>
            </a:r>
            <a:r>
              <a:rPr lang="fr-FR" sz="1000" dirty="0"/>
              <a:t>Square du Vieux Tilleul 1/4, 1050 Ixelles, </a:t>
            </a:r>
            <a:r>
              <a:rPr lang="fr-FR" sz="1000" dirty="0" err="1" smtClean="0"/>
              <a:t>Belgium</a:t>
            </a:r>
            <a:endParaRPr lang="en-US" dirty="0">
              <a:solidFill>
                <a:schemeClr val="accent2"/>
              </a:solidFill>
              <a:ea typeface="ＭＳ Ｐゴシック" pitchFamily="32" charset="-128"/>
            </a:endParaRPr>
          </a:p>
        </p:txBody>
      </p:sp>
      <p:sp>
        <p:nvSpPr>
          <p:cNvPr id="660483" name="Rectangle 2"/>
          <p:cNvSpPr>
            <a:spLocks noChangeArrowheads="1"/>
          </p:cNvSpPr>
          <p:nvPr/>
        </p:nvSpPr>
        <p:spPr bwMode="auto">
          <a:xfrm>
            <a:off x="193675" y="1052513"/>
            <a:ext cx="4724400" cy="1220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000099"/>
                </a:solidFill>
                <a:latin typeface="+mn-lt"/>
                <a:ea typeface="ＭＳ Ｐゴシック" pitchFamily="-96" charset="-128"/>
              </a:rPr>
              <a:t>10h – 12:30h</a:t>
            </a:r>
            <a:endParaRPr lang="en-US" sz="3600" b="1" dirty="0">
              <a:solidFill>
                <a:srgbClr val="000099"/>
              </a:solidFill>
              <a:latin typeface="+mn-lt"/>
              <a:ea typeface="ＭＳ Ｐゴシック" pitchFamily="-96" charset="-128"/>
            </a:endParaRPr>
          </a:p>
          <a:p>
            <a:pPr algn="ctr">
              <a:defRPr/>
            </a:pPr>
            <a:r>
              <a:rPr lang="en-US" sz="3200" b="1" dirty="0" smtClean="0">
                <a:solidFill>
                  <a:srgbClr val="000099"/>
                </a:solidFill>
                <a:latin typeface="+mn-lt"/>
                <a:ea typeface="ＭＳ Ｐゴシック" pitchFamily="-96" charset="-128"/>
              </a:rPr>
              <a:t>6 </a:t>
            </a:r>
            <a:r>
              <a:rPr lang="en-US" sz="3200" b="1" dirty="0">
                <a:solidFill>
                  <a:srgbClr val="000099"/>
                </a:solidFill>
                <a:latin typeface="+mn-lt"/>
                <a:ea typeface="ＭＳ Ｐゴシック" pitchFamily="-96" charset="-128"/>
              </a:rPr>
              <a:t>November </a:t>
            </a:r>
            <a:r>
              <a:rPr lang="en-US" sz="3200" b="1" dirty="0" smtClean="0">
                <a:solidFill>
                  <a:srgbClr val="000099"/>
                </a:solidFill>
                <a:latin typeface="+mn-lt"/>
                <a:ea typeface="ＭＳ Ｐゴシック" pitchFamily="-96" charset="-128"/>
              </a:rPr>
              <a:t>2014</a:t>
            </a:r>
            <a:endParaRPr lang="en-US" sz="3200" b="1" dirty="0">
              <a:solidFill>
                <a:srgbClr val="000099"/>
              </a:solidFill>
              <a:latin typeface="+mn-lt"/>
              <a:ea typeface="ＭＳ Ｐゴシック" pitchFamily="-96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425700"/>
            <a:ext cx="2912178" cy="4126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/>
          <p:cNvSpPr>
            <a:spLocks noChangeArrowheads="1"/>
          </p:cNvSpPr>
          <p:nvPr/>
        </p:nvSpPr>
        <p:spPr bwMode="auto">
          <a:xfrm>
            <a:off x="2743200" y="5715000"/>
            <a:ext cx="2057400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71683" name="Text Box 5"/>
          <p:cNvSpPr txBox="1">
            <a:spLocks noChangeArrowheads="1"/>
          </p:cNvSpPr>
          <p:nvPr/>
        </p:nvSpPr>
        <p:spPr bwMode="auto">
          <a:xfrm>
            <a:off x="185738" y="2286000"/>
            <a:ext cx="3810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da-DK" b="1"/>
              <a:t>File available in </a:t>
            </a:r>
            <a:br>
              <a:rPr lang="en-US" altLang="da-DK" b="1"/>
            </a:br>
            <a:r>
              <a:rPr lang="en-US" altLang="da-DK" b="1">
                <a:solidFill>
                  <a:srgbClr val="C00000"/>
                </a:solidFill>
              </a:rPr>
              <a:t>Members Only Area</a:t>
            </a:r>
          </a:p>
          <a:p>
            <a:endParaRPr lang="en-US" altLang="da-DK" b="1"/>
          </a:p>
          <a:p>
            <a:r>
              <a:rPr lang="en-US" altLang="da-DK" b="1"/>
              <a:t>FILE NAME:   </a:t>
            </a:r>
            <a:br>
              <a:rPr lang="en-US" altLang="da-DK" b="1"/>
            </a:br>
            <a:r>
              <a:rPr lang="en-US" altLang="da-DK">
                <a:solidFill>
                  <a:srgbClr val="C00000"/>
                </a:solidFill>
              </a:rPr>
              <a:t>Entrance-through-Z-</a:t>
            </a:r>
            <a:br>
              <a:rPr lang="en-US" altLang="da-DK">
                <a:solidFill>
                  <a:srgbClr val="C00000"/>
                </a:solidFill>
              </a:rPr>
            </a:br>
            <a:r>
              <a:rPr lang="en-US" altLang="da-DK">
                <a:solidFill>
                  <a:srgbClr val="C00000"/>
                </a:solidFill>
              </a:rPr>
              <a:t>Gate Map-2013.pdf</a:t>
            </a:r>
            <a:endParaRPr lang="en-US" altLang="da-DK" b="1"/>
          </a:p>
        </p:txBody>
      </p:sp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2675" y="25400"/>
            <a:ext cx="5467350" cy="6818313"/>
          </a:xfrm>
          <a:prstGeom prst="rect">
            <a:avLst/>
          </a:prstGeom>
          <a:noFill/>
          <a:ln w="9525" cap="flat" cmpd="sng">
            <a:solidFill>
              <a:schemeClr val="bg2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5508104" y="332656"/>
            <a:ext cx="1512168" cy="21602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032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990600" y="188913"/>
            <a:ext cx="7848600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fr-FR" sz="3600">
                <a:solidFill>
                  <a:srgbClr val="00008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Treasurer’s Report </a:t>
            </a:r>
            <a:r>
              <a:rPr lang="en-GB" altLang="fr-FR" sz="3600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/>
            </a:r>
            <a:br>
              <a:rPr lang="en-GB" altLang="fr-FR" sz="3600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fr-FR" sz="20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Alessandra Foresti Bertozzi - Treasurer</a:t>
            </a:r>
          </a:p>
        </p:txBody>
      </p:sp>
      <p:sp>
        <p:nvSpPr>
          <p:cNvPr id="2051" name="Line 2"/>
          <p:cNvSpPr>
            <a:spLocks noChangeShapeType="1"/>
          </p:cNvSpPr>
          <p:nvPr/>
        </p:nvSpPr>
        <p:spPr bwMode="auto">
          <a:xfrm>
            <a:off x="2076450" y="1557338"/>
            <a:ext cx="6096000" cy="1587"/>
          </a:xfrm>
          <a:prstGeom prst="line">
            <a:avLst/>
          </a:prstGeom>
          <a:noFill/>
          <a:ln w="38160" cap="sq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362075" y="2924175"/>
            <a:ext cx="7170738" cy="181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1pPr>
            <a:lvl2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9pPr>
          </a:lstStyle>
          <a:p>
            <a:pPr>
              <a:buClr>
                <a:srgbClr val="000080"/>
              </a:buClr>
              <a:buFont typeface="Arial" charset="0"/>
              <a:buChar char="-"/>
              <a:defRPr/>
            </a:pPr>
            <a:r>
              <a:rPr lang="en-GB" altLang="fr-FR" sz="2800" dirty="0" smtClean="0">
                <a:solidFill>
                  <a:srgbClr val="000080"/>
                </a:solidFill>
                <a:latin typeface="Arial" charset="0"/>
                <a:ea typeface="ＭＳ Ｐゴシック" pitchFamily="32" charset="-128"/>
              </a:rPr>
              <a:t>Treasurer update</a:t>
            </a:r>
          </a:p>
          <a:p>
            <a:pPr indent="-450850">
              <a:buClrTx/>
              <a:buFontTx/>
              <a:buNone/>
              <a:defRPr/>
            </a:pPr>
            <a:endParaRPr lang="en-GB" altLang="fr-FR" sz="2800" dirty="0" smtClean="0">
              <a:solidFill>
                <a:srgbClr val="000080"/>
              </a:solidFill>
              <a:latin typeface="Arial" charset="0"/>
              <a:ea typeface="ＭＳ Ｐゴシック" pitchFamily="32" charset="-128"/>
            </a:endParaRPr>
          </a:p>
          <a:p>
            <a:pPr>
              <a:buClr>
                <a:srgbClr val="000080"/>
              </a:buClr>
              <a:buFont typeface="Arial" charset="0"/>
              <a:buChar char="-"/>
              <a:defRPr/>
            </a:pPr>
            <a:r>
              <a:rPr lang="en-GB" altLang="fr-FR" sz="2800" dirty="0" smtClean="0">
                <a:solidFill>
                  <a:srgbClr val="000080"/>
                </a:solidFill>
                <a:latin typeface="Arial" charset="0"/>
                <a:ea typeface="ＭＳ Ｐゴシック" pitchFamily="32" charset="-128"/>
              </a:rPr>
              <a:t>How to make the payment of funds into the NCB account </a:t>
            </a:r>
          </a:p>
        </p:txBody>
      </p:sp>
      <p:pic>
        <p:nvPicPr>
          <p:cNvPr id="205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5688013"/>
            <a:ext cx="5184775" cy="93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5" name="Rectangle 8"/>
          <p:cNvSpPr>
            <a:spLocks noChangeArrowheads="1"/>
          </p:cNvSpPr>
          <p:nvPr/>
        </p:nvSpPr>
        <p:spPr bwMode="auto">
          <a:xfrm>
            <a:off x="52388" y="-847725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en-US"/>
          </a:p>
        </p:txBody>
      </p:sp>
      <p:pic>
        <p:nvPicPr>
          <p:cNvPr id="205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1947863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8" y="4365625"/>
            <a:ext cx="133985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0481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2051050" y="1628775"/>
            <a:ext cx="6121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fr-FR" sz="3200" b="1">
                <a:solidFill>
                  <a:srgbClr val="00008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TOTAL INCOME 2014</a:t>
            </a: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1439863" y="3095625"/>
            <a:ext cx="4319587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fr-FR" sz="4400" b="1">
                <a:solidFill>
                  <a:srgbClr val="CC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20.967 EUROS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fr-FR" sz="1600" b="1">
                <a:solidFill>
                  <a:srgbClr val="1F497D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On 05 November 2014</a:t>
            </a: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5184775" y="4537075"/>
            <a:ext cx="31686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895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  <a:tab pos="8972550" algn="l"/>
                <a:tab pos="9421813" algn="l"/>
                <a:tab pos="9871075" algn="l"/>
                <a:tab pos="10321925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895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  <a:tab pos="8972550" algn="l"/>
                <a:tab pos="9421813" algn="l"/>
                <a:tab pos="9871075" algn="l"/>
                <a:tab pos="10321925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895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  <a:tab pos="8972550" algn="l"/>
                <a:tab pos="9421813" algn="l"/>
                <a:tab pos="9871075" algn="l"/>
                <a:tab pos="10321925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895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  <a:tab pos="8972550" algn="l"/>
                <a:tab pos="9421813" algn="l"/>
                <a:tab pos="9871075" algn="l"/>
                <a:tab pos="10321925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895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  <a:tab pos="8972550" algn="l"/>
                <a:tab pos="9421813" algn="l"/>
                <a:tab pos="9871075" algn="l"/>
                <a:tab pos="10321925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895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  <a:tab pos="8972550" algn="l"/>
                <a:tab pos="9421813" algn="l"/>
                <a:tab pos="9871075" algn="l"/>
                <a:tab pos="10321925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895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  <a:tab pos="8972550" algn="l"/>
                <a:tab pos="9421813" algn="l"/>
                <a:tab pos="9871075" algn="l"/>
                <a:tab pos="10321925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895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  <a:tab pos="8972550" algn="l"/>
                <a:tab pos="9421813" algn="l"/>
                <a:tab pos="9871075" algn="l"/>
                <a:tab pos="10321925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895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  <a:tab pos="8972550" algn="l"/>
                <a:tab pos="9421813" algn="l"/>
                <a:tab pos="9871075" algn="l"/>
                <a:tab pos="10321925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fr-FR" sz="1200" b="1">
                <a:solidFill>
                  <a:srgbClr val="1F497D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- Sponsors       			13.132 €</a:t>
            </a:r>
          </a:p>
          <a:p>
            <a:pPr eaLnBrk="1" hangingPunct="1">
              <a:buClrTx/>
              <a:buFontTx/>
              <a:buNone/>
            </a:pPr>
            <a:r>
              <a:rPr lang="it-IT" altLang="fr-FR" sz="1200" b="1">
                <a:solidFill>
                  <a:srgbClr val="1F497D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- Bake Sales			  5.179 €</a:t>
            </a:r>
          </a:p>
          <a:p>
            <a:pPr eaLnBrk="1" hangingPunct="1">
              <a:buClrTx/>
              <a:buFontTx/>
              <a:buNone/>
            </a:pPr>
            <a:r>
              <a:rPr lang="it-IT" altLang="fr-FR" sz="1200" b="1">
                <a:solidFill>
                  <a:srgbClr val="1F497D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- Bank premium         	     	       17 €</a:t>
            </a:r>
          </a:p>
          <a:p>
            <a:pPr eaLnBrk="1" hangingPunct="1">
              <a:buClrTx/>
              <a:buFontTx/>
              <a:buNone/>
            </a:pPr>
            <a:r>
              <a:rPr lang="it-IT" altLang="fr-FR" sz="1200" b="1">
                <a:solidFill>
                  <a:srgbClr val="1F497D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- Small x BIG	   	   	     194 €</a:t>
            </a:r>
          </a:p>
          <a:p>
            <a:pPr eaLnBrk="1" hangingPunct="1">
              <a:buClrTx/>
              <a:buFontTx/>
              <a:buNone/>
            </a:pPr>
            <a:r>
              <a:rPr lang="it-IT" altLang="fr-FR" sz="1200" b="1">
                <a:solidFill>
                  <a:srgbClr val="1F497D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- Fundraising events		  2.445 €</a:t>
            </a:r>
          </a:p>
        </p:txBody>
      </p:sp>
      <p:grpSp>
        <p:nvGrpSpPr>
          <p:cNvPr id="3077" name="Group 4"/>
          <p:cNvGrpSpPr>
            <a:grpSpLocks/>
          </p:cNvGrpSpPr>
          <p:nvPr/>
        </p:nvGrpSpPr>
        <p:grpSpPr bwMode="auto">
          <a:xfrm>
            <a:off x="2035175" y="152400"/>
            <a:ext cx="6127750" cy="1406525"/>
            <a:chOff x="1282" y="96"/>
            <a:chExt cx="3860" cy="886"/>
          </a:xfrm>
        </p:grpSpPr>
        <p:sp>
          <p:nvSpPr>
            <p:cNvPr id="3080" name="Line 5"/>
            <p:cNvSpPr>
              <a:spLocks noChangeShapeType="1"/>
            </p:cNvSpPr>
            <p:nvPr/>
          </p:nvSpPr>
          <p:spPr bwMode="auto">
            <a:xfrm>
              <a:off x="1308" y="982"/>
              <a:ext cx="3834" cy="0"/>
            </a:xfrm>
            <a:prstGeom prst="line">
              <a:avLst/>
            </a:prstGeom>
            <a:noFill/>
            <a:ln w="38160" cap="sq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2" name="Text Box 9"/>
            <p:cNvSpPr txBox="1">
              <a:spLocks noChangeArrowheads="1"/>
            </p:cNvSpPr>
            <p:nvPr/>
          </p:nvSpPr>
          <p:spPr bwMode="auto">
            <a:xfrm>
              <a:off x="1282" y="96"/>
              <a:ext cx="3850" cy="8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anose="020F0502020204030204" pitchFamily="34" charset="0"/>
                  <a:cs typeface="Arial Unicode MS" panose="020B0604020202020204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anose="020F0502020204030204" pitchFamily="34" charset="0"/>
                  <a:cs typeface="Arial Unicode MS" panose="020B0604020202020204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anose="020F0502020204030204" pitchFamily="34" charset="0"/>
                  <a:cs typeface="Arial Unicode MS" panose="020B0604020202020204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anose="020F0502020204030204" pitchFamily="34" charset="0"/>
                  <a:cs typeface="Arial Unicode MS" panose="020B0604020202020204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anose="020F0502020204030204" pitchFamily="34" charset="0"/>
                  <a:cs typeface="Arial Unicode MS" panose="020B060402020202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anose="020F0502020204030204" pitchFamily="34" charset="0"/>
                  <a:cs typeface="Arial Unicode MS" panose="020B060402020202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anose="020F0502020204030204" pitchFamily="34" charset="0"/>
                  <a:cs typeface="Arial Unicode MS" panose="020B060402020202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anose="020F0502020204030204" pitchFamily="34" charset="0"/>
                  <a:cs typeface="Arial Unicode MS" panose="020B060402020202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anose="020F0502020204030204" pitchFamily="34" charset="0"/>
                  <a:cs typeface="Arial Unicode MS" panose="020B0604020202020204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GB" altLang="fr-FR" sz="3600" b="1">
                  <a:solidFill>
                    <a:srgbClr val="00008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Treasurer Update </a:t>
              </a:r>
              <a:r>
                <a:rPr lang="en-GB" altLang="fr-FR" sz="36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/>
              </a:r>
              <a:br>
                <a:rPr lang="en-GB" altLang="fr-FR" sz="36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</a:br>
              <a:r>
                <a:rPr lang="en-US" altLang="fr-FR" sz="20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Alessandra Foresti - Treasurer</a:t>
              </a:r>
            </a:p>
          </p:txBody>
        </p:sp>
      </p:grpSp>
      <p:pic>
        <p:nvPicPr>
          <p:cNvPr id="307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2303463"/>
            <a:ext cx="1655763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4887913"/>
            <a:ext cx="1803400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4722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990600" y="188913"/>
            <a:ext cx="7848600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fr-FR" sz="3600" dirty="0">
                <a:solidFill>
                  <a:srgbClr val="00008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Transfer of </a:t>
            </a:r>
            <a:r>
              <a:rPr lang="en-GB" altLang="fr-FR" sz="3600" dirty="0" smtClean="0">
                <a:solidFill>
                  <a:srgbClr val="00008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funds </a:t>
            </a:r>
            <a:r>
              <a:rPr lang="en-GB" altLang="fr-FR" sz="3600" dirty="0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/>
            </a:r>
            <a:br>
              <a:rPr lang="en-GB" altLang="fr-FR" sz="3600" dirty="0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fr-FR" sz="2000" b="1" dirty="0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Alessandra </a:t>
            </a:r>
            <a:r>
              <a:rPr lang="en-US" altLang="fr-FR" sz="2000" b="1" dirty="0" err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Foresti</a:t>
            </a:r>
            <a:r>
              <a:rPr lang="en-US" altLang="fr-FR" sz="2000" b="1" dirty="0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fr-FR" sz="2000" b="1" dirty="0" err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Bertozzi</a:t>
            </a:r>
            <a:r>
              <a:rPr lang="en-US" altLang="fr-FR" sz="2000" b="1" dirty="0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- Treasurer</a:t>
            </a:r>
          </a:p>
        </p:txBody>
      </p:sp>
      <p:sp>
        <p:nvSpPr>
          <p:cNvPr id="4099" name="Line 2"/>
          <p:cNvSpPr>
            <a:spLocks noChangeShapeType="1"/>
          </p:cNvSpPr>
          <p:nvPr/>
        </p:nvSpPr>
        <p:spPr bwMode="auto">
          <a:xfrm>
            <a:off x="2076450" y="1557338"/>
            <a:ext cx="6096000" cy="1587"/>
          </a:xfrm>
          <a:prstGeom prst="line">
            <a:avLst/>
          </a:prstGeom>
          <a:noFill/>
          <a:ln w="38160" cap="sq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233363" y="1828800"/>
            <a:ext cx="91440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fr-FR" sz="2800">
                <a:solidFill>
                  <a:srgbClr val="00008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Keep in mind</a:t>
            </a:r>
          </a:p>
        </p:txBody>
      </p:sp>
      <p:pic>
        <p:nvPicPr>
          <p:cNvPr id="410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5688013"/>
            <a:ext cx="5184775" cy="93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2781300"/>
            <a:ext cx="2495550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7992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5688013"/>
            <a:ext cx="5184775" cy="93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123" name="Group 2"/>
          <p:cNvGrpSpPr>
            <a:grpSpLocks/>
          </p:cNvGrpSpPr>
          <p:nvPr/>
        </p:nvGrpSpPr>
        <p:grpSpPr bwMode="auto">
          <a:xfrm>
            <a:off x="2035175" y="152400"/>
            <a:ext cx="6130925" cy="1406525"/>
            <a:chOff x="1282" y="96"/>
            <a:chExt cx="3862" cy="886"/>
          </a:xfrm>
        </p:grpSpPr>
        <p:sp>
          <p:nvSpPr>
            <p:cNvPr id="5133" name="Line 3"/>
            <p:cNvSpPr>
              <a:spLocks noChangeShapeType="1"/>
            </p:cNvSpPr>
            <p:nvPr/>
          </p:nvSpPr>
          <p:spPr bwMode="auto">
            <a:xfrm>
              <a:off x="1308" y="982"/>
              <a:ext cx="3836" cy="0"/>
            </a:xfrm>
            <a:prstGeom prst="line">
              <a:avLst/>
            </a:prstGeom>
            <a:noFill/>
            <a:ln w="38160" cap="sq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5" name="Text Box 7"/>
            <p:cNvSpPr txBox="1">
              <a:spLocks noChangeArrowheads="1"/>
            </p:cNvSpPr>
            <p:nvPr/>
          </p:nvSpPr>
          <p:spPr bwMode="auto">
            <a:xfrm>
              <a:off x="1282" y="96"/>
              <a:ext cx="3852" cy="8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anose="020F0502020204030204" pitchFamily="34" charset="0"/>
                  <a:cs typeface="Arial Unicode MS" panose="020B0604020202020204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anose="020F0502020204030204" pitchFamily="34" charset="0"/>
                  <a:cs typeface="Arial Unicode MS" panose="020B0604020202020204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anose="020F0502020204030204" pitchFamily="34" charset="0"/>
                  <a:cs typeface="Arial Unicode MS" panose="020B0604020202020204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anose="020F0502020204030204" pitchFamily="34" charset="0"/>
                  <a:cs typeface="Arial Unicode MS" panose="020B0604020202020204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anose="020F0502020204030204" pitchFamily="34" charset="0"/>
                  <a:cs typeface="Arial Unicode MS" panose="020B060402020202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anose="020F0502020204030204" pitchFamily="34" charset="0"/>
                  <a:cs typeface="Arial Unicode MS" panose="020B060402020202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anose="020F0502020204030204" pitchFamily="34" charset="0"/>
                  <a:cs typeface="Arial Unicode MS" panose="020B060402020202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anose="020F0502020204030204" pitchFamily="34" charset="0"/>
                  <a:cs typeface="Arial Unicode MS" panose="020B060402020202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anose="020F0502020204030204" pitchFamily="34" charset="0"/>
                  <a:cs typeface="Arial Unicode MS" panose="020B0604020202020204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GB" altLang="fr-FR" sz="3600" b="1">
                  <a:solidFill>
                    <a:srgbClr val="00008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Payment of funds into the NCB account </a:t>
              </a:r>
              <a:r>
                <a:rPr lang="en-GB" altLang="fr-FR" sz="36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/>
              </a:r>
              <a:br>
                <a:rPr lang="en-GB" altLang="fr-FR" sz="36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</a:br>
              <a:r>
                <a:rPr lang="en-US" altLang="fr-FR" sz="2000" b="1">
                  <a:solidFill>
                    <a:srgbClr val="3333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Alessandra Foresti - Treasurer</a:t>
              </a:r>
            </a:p>
          </p:txBody>
        </p:sp>
      </p:grpSp>
      <p:pic>
        <p:nvPicPr>
          <p:cNvPr id="512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3700463"/>
            <a:ext cx="3255963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4821238"/>
            <a:ext cx="1871663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0000">
            <a:off x="1606550" y="3006725"/>
            <a:ext cx="254952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7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4902200"/>
            <a:ext cx="650875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8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3829050"/>
            <a:ext cx="650875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9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8" y="2590800"/>
            <a:ext cx="2882900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0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2744788"/>
            <a:ext cx="6540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1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1509713"/>
            <a:ext cx="10668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32" name="Text Box 16"/>
          <p:cNvSpPr txBox="1">
            <a:spLocks noChangeArrowheads="1"/>
          </p:cNvSpPr>
          <p:nvPr/>
        </p:nvSpPr>
        <p:spPr bwMode="auto">
          <a:xfrm>
            <a:off x="233363" y="1828800"/>
            <a:ext cx="91440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fr-FR" sz="2800">
                <a:solidFill>
                  <a:srgbClr val="00008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Keep in mind: 3 keys to success</a:t>
            </a:r>
          </a:p>
        </p:txBody>
      </p:sp>
    </p:spTree>
    <p:extLst>
      <p:ext uri="{BB962C8B-B14F-4D97-AF65-F5344CB8AC3E}">
        <p14:creationId xmlns:p14="http://schemas.microsoft.com/office/powerpoint/2010/main" val="5548348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1"/>
          <p:cNvSpPr>
            <a:spLocks noChangeShapeType="1"/>
          </p:cNvSpPr>
          <p:nvPr/>
        </p:nvSpPr>
        <p:spPr bwMode="auto">
          <a:xfrm>
            <a:off x="2076450" y="1557338"/>
            <a:ext cx="6096000" cy="1587"/>
          </a:xfrm>
          <a:prstGeom prst="line">
            <a:avLst/>
          </a:prstGeom>
          <a:noFill/>
          <a:ln w="38160" cap="sq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2076450" y="1773238"/>
            <a:ext cx="60960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fr-FR" sz="2800" b="1">
                <a:solidFill>
                  <a:srgbClr val="FF0000"/>
                </a:solidFill>
              </a:rPr>
              <a:t>I M P O R T A N T</a:t>
            </a:r>
          </a:p>
        </p:txBody>
      </p:sp>
      <p:pic>
        <p:nvPicPr>
          <p:cNvPr id="614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5688013"/>
            <a:ext cx="5184775" cy="93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50" name="Rectangle 7"/>
          <p:cNvSpPr>
            <a:spLocks noChangeArrowheads="1"/>
          </p:cNvSpPr>
          <p:nvPr/>
        </p:nvSpPr>
        <p:spPr bwMode="auto">
          <a:xfrm>
            <a:off x="34925" y="2808288"/>
            <a:ext cx="914082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fr-FR" sz="2300">
                <a:solidFill>
                  <a:srgbClr val="000000"/>
                </a:solidFill>
              </a:rPr>
              <a:t>BMP BELGIO:</a:t>
            </a:r>
          </a:p>
          <a:p>
            <a:pPr algn="ctr" eaLnBrk="1" hangingPunct="1">
              <a:buClrTx/>
              <a:buFontTx/>
              <a:buNone/>
            </a:pPr>
            <a:r>
              <a:rPr lang="en-GB" altLang="fr-FR" sz="2400" b="1">
                <a:solidFill>
                  <a:srgbClr val="000000"/>
                </a:solidFill>
              </a:rPr>
              <a:t>IBAN</a:t>
            </a:r>
            <a:r>
              <a:rPr lang="en-GB" altLang="fr-FR" sz="2400">
                <a:solidFill>
                  <a:srgbClr val="000000"/>
                </a:solidFill>
              </a:rPr>
              <a:t> BE69 6434 0149 2878 </a:t>
            </a:r>
            <a:r>
              <a:rPr lang="en-GB" altLang="fr-FR" sz="2400" b="1">
                <a:solidFill>
                  <a:srgbClr val="000000"/>
                </a:solidFill>
              </a:rPr>
              <a:t>- BIC</a:t>
            </a:r>
            <a:r>
              <a:rPr lang="en-GB" altLang="fr-FR" sz="2400">
                <a:solidFill>
                  <a:srgbClr val="000000"/>
                </a:solidFill>
              </a:rPr>
              <a:t> BMPBBEBB</a:t>
            </a:r>
          </a:p>
        </p:txBody>
      </p:sp>
      <p:sp>
        <p:nvSpPr>
          <p:cNvPr id="6151" name="Rectangle 8"/>
          <p:cNvSpPr>
            <a:spLocks noChangeArrowheads="1"/>
          </p:cNvSpPr>
          <p:nvPr/>
        </p:nvSpPr>
        <p:spPr bwMode="auto">
          <a:xfrm>
            <a:off x="0" y="3700463"/>
            <a:ext cx="9144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fr-FR" sz="2400">
                <a:solidFill>
                  <a:srgbClr val="000000"/>
                </a:solidFill>
              </a:rPr>
              <a:t>- </a:t>
            </a:r>
            <a:r>
              <a:rPr lang="en-GB" altLang="fr-FR" sz="2300">
                <a:solidFill>
                  <a:srgbClr val="000000"/>
                </a:solidFill>
              </a:rPr>
              <a:t>Include in the communication section of your transfer the message:</a:t>
            </a:r>
          </a:p>
          <a:p>
            <a:pPr eaLnBrk="1" hangingPunct="1">
              <a:buClrTx/>
              <a:buFontTx/>
              <a:buNone/>
            </a:pPr>
            <a:r>
              <a:rPr lang="en-GB" altLang="fr-FR" sz="2400" b="1">
                <a:solidFill>
                  <a:srgbClr val="000000"/>
                </a:solidFill>
              </a:rPr>
              <a:t>Contribution to the 2014 NCB + “Nation’s Name”.</a:t>
            </a:r>
            <a:r>
              <a:rPr lang="fr-FR" altLang="fr-FR" sz="2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152" name="Text Box 9"/>
          <p:cNvSpPr txBox="1">
            <a:spLocks noChangeArrowheads="1"/>
          </p:cNvSpPr>
          <p:nvPr/>
        </p:nvSpPr>
        <p:spPr bwMode="auto">
          <a:xfrm>
            <a:off x="990600" y="188913"/>
            <a:ext cx="7848600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fr-FR" sz="3600" dirty="0">
                <a:solidFill>
                  <a:srgbClr val="00008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Transfer of </a:t>
            </a:r>
            <a:r>
              <a:rPr lang="en-GB" altLang="fr-FR" sz="3600" dirty="0" smtClean="0">
                <a:solidFill>
                  <a:srgbClr val="00008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funds </a:t>
            </a:r>
            <a:r>
              <a:rPr lang="en-GB" altLang="fr-FR" sz="3600" dirty="0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/>
            </a:r>
            <a:br>
              <a:rPr lang="en-GB" altLang="fr-FR" sz="3600" dirty="0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fr-FR" sz="2000" b="1" dirty="0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Alessandra </a:t>
            </a:r>
            <a:r>
              <a:rPr lang="en-US" altLang="fr-FR" sz="2000" b="1" dirty="0" err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Foresti</a:t>
            </a:r>
            <a:r>
              <a:rPr lang="en-US" altLang="fr-FR" sz="2000" b="1" dirty="0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fr-FR" sz="2000" b="1" dirty="0" err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Bertozzi</a:t>
            </a:r>
            <a:r>
              <a:rPr lang="en-US" altLang="fr-FR" sz="2000" b="1" dirty="0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- Treasurer</a:t>
            </a:r>
          </a:p>
        </p:txBody>
      </p:sp>
      <p:pic>
        <p:nvPicPr>
          <p:cNvPr id="615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1608138"/>
            <a:ext cx="10668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4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1871663"/>
            <a:ext cx="75247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5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4649788"/>
            <a:ext cx="1357313" cy="89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1944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1"/>
          <p:cNvSpPr>
            <a:spLocks noChangeShapeType="1"/>
          </p:cNvSpPr>
          <p:nvPr/>
        </p:nvSpPr>
        <p:spPr bwMode="auto">
          <a:xfrm>
            <a:off x="2076450" y="1557338"/>
            <a:ext cx="6096000" cy="1587"/>
          </a:xfrm>
          <a:prstGeom prst="line">
            <a:avLst/>
          </a:prstGeom>
          <a:noFill/>
          <a:ln w="38160" cap="sq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2076450" y="1773238"/>
            <a:ext cx="60960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fr-FR" sz="2800" b="1">
                <a:solidFill>
                  <a:srgbClr val="FF0000"/>
                </a:solidFill>
              </a:rPr>
              <a:t>YOUR GOAL IS :</a:t>
            </a:r>
          </a:p>
        </p:txBody>
      </p:sp>
      <p:pic>
        <p:nvPicPr>
          <p:cNvPr id="717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5688013"/>
            <a:ext cx="5184775" cy="93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4" name="Rectangle 7"/>
          <p:cNvSpPr>
            <a:spLocks noChangeArrowheads="1"/>
          </p:cNvSpPr>
          <p:nvPr/>
        </p:nvSpPr>
        <p:spPr bwMode="auto">
          <a:xfrm>
            <a:off x="4319588" y="2663825"/>
            <a:ext cx="39592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fr-FR" sz="2400">
                <a:solidFill>
                  <a:srgbClr val="000000"/>
                </a:solidFill>
              </a:rPr>
              <a:t>Any transfer should be completed by:</a:t>
            </a:r>
          </a:p>
          <a:p>
            <a:pPr algn="ctr" eaLnBrk="1" hangingPunct="1">
              <a:buClrTx/>
              <a:buFontTx/>
              <a:buNone/>
            </a:pPr>
            <a:r>
              <a:rPr lang="en-GB" altLang="fr-FR" sz="2400" b="1" u="sng">
                <a:solidFill>
                  <a:srgbClr val="FF0000"/>
                </a:solidFill>
              </a:rPr>
              <a:t>Tuesday, 4 Dec. 2014</a:t>
            </a:r>
          </a:p>
        </p:txBody>
      </p:sp>
      <p:sp>
        <p:nvSpPr>
          <p:cNvPr id="7175" name="Text Box 8"/>
          <p:cNvSpPr txBox="1">
            <a:spLocks noChangeArrowheads="1"/>
          </p:cNvSpPr>
          <p:nvPr/>
        </p:nvSpPr>
        <p:spPr bwMode="auto">
          <a:xfrm>
            <a:off x="990600" y="188913"/>
            <a:ext cx="7848600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fr-FR" sz="3600">
                <a:solidFill>
                  <a:srgbClr val="00008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Keep in mind</a:t>
            </a:r>
            <a:r>
              <a:rPr lang="en-GB" altLang="fr-FR" sz="3600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/>
            </a:r>
            <a:br>
              <a:rPr lang="en-GB" altLang="fr-FR" sz="3600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fr-FR" sz="20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Alessandra Foresti Bertozzi - Treasurer</a:t>
            </a:r>
          </a:p>
        </p:txBody>
      </p:sp>
      <p:pic>
        <p:nvPicPr>
          <p:cNvPr id="717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8" y="2189163"/>
            <a:ext cx="273208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75" y="3959225"/>
            <a:ext cx="2408238" cy="171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8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4032250"/>
            <a:ext cx="1447800" cy="144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9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1608138"/>
            <a:ext cx="10668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80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4389438"/>
            <a:ext cx="1092200" cy="115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3310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1"/>
          <p:cNvSpPr>
            <a:spLocks noChangeShapeType="1"/>
          </p:cNvSpPr>
          <p:nvPr/>
        </p:nvSpPr>
        <p:spPr bwMode="auto">
          <a:xfrm>
            <a:off x="2076450" y="1557338"/>
            <a:ext cx="6096000" cy="1587"/>
          </a:xfrm>
          <a:prstGeom prst="line">
            <a:avLst/>
          </a:prstGeom>
          <a:noFill/>
          <a:ln w="38160" cap="sq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5688013"/>
            <a:ext cx="5184775" cy="93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Rectangle 6"/>
          <p:cNvSpPr>
            <a:spLocks noChangeArrowheads="1"/>
          </p:cNvSpPr>
          <p:nvPr/>
        </p:nvSpPr>
        <p:spPr bwMode="auto">
          <a:xfrm>
            <a:off x="561975" y="1773238"/>
            <a:ext cx="8277225" cy="222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fr-FR" sz="2800">
                <a:solidFill>
                  <a:srgbClr val="000000"/>
                </a:solidFill>
              </a:rPr>
              <a:t>If you have any questions regarding this </a:t>
            </a:r>
          </a:p>
          <a:p>
            <a:pPr algn="ctr" eaLnBrk="1" hangingPunct="1">
              <a:buClrTx/>
              <a:buFontTx/>
              <a:buNone/>
            </a:pPr>
            <a:r>
              <a:rPr lang="en-GB" altLang="fr-FR" sz="2800">
                <a:solidFill>
                  <a:srgbClr val="000000"/>
                </a:solidFill>
              </a:rPr>
              <a:t>“</a:t>
            </a:r>
            <a:r>
              <a:rPr lang="en-GB" altLang="fr-FR" sz="2800" i="1">
                <a:solidFill>
                  <a:srgbClr val="0000CC"/>
                </a:solidFill>
              </a:rPr>
              <a:t>Transfer of funds</a:t>
            </a:r>
            <a:r>
              <a:rPr lang="en-GB" altLang="fr-FR" sz="2800">
                <a:solidFill>
                  <a:srgbClr val="000000"/>
                </a:solidFill>
              </a:rPr>
              <a:t>”, </a:t>
            </a:r>
          </a:p>
          <a:p>
            <a:pPr algn="ctr" eaLnBrk="1" hangingPunct="1">
              <a:buClrTx/>
              <a:buFontTx/>
              <a:buNone/>
            </a:pPr>
            <a:r>
              <a:rPr lang="en-GB" altLang="fr-FR" sz="2800">
                <a:solidFill>
                  <a:srgbClr val="000000"/>
                </a:solidFill>
              </a:rPr>
              <a:t>please don’t hesitate to contact the Treasurer Alessandra Foresti, via e-mail at </a:t>
            </a:r>
          </a:p>
          <a:p>
            <a:pPr algn="ctr" eaLnBrk="1" hangingPunct="1">
              <a:buClrTx/>
              <a:buFontTx/>
              <a:buNone/>
            </a:pPr>
            <a:r>
              <a:rPr lang="en-GB" altLang="fr-FR" sz="2800" b="1" u="sng">
                <a:solidFill>
                  <a:srgbClr val="CCCCFF"/>
                </a:solidFill>
                <a:hlinkClick r:id="rId4"/>
              </a:rPr>
              <a:t>treasurer@natocharitybazaar.org</a:t>
            </a:r>
          </a:p>
        </p:txBody>
      </p:sp>
      <p:pic>
        <p:nvPicPr>
          <p:cNvPr id="819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3" y="4065588"/>
            <a:ext cx="1436687" cy="159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9" name="Text Box 8"/>
          <p:cNvSpPr txBox="1">
            <a:spLocks noChangeArrowheads="1"/>
          </p:cNvSpPr>
          <p:nvPr/>
        </p:nvSpPr>
        <p:spPr bwMode="auto">
          <a:xfrm>
            <a:off x="990600" y="188913"/>
            <a:ext cx="7848600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fr-FR" sz="3600">
                <a:solidFill>
                  <a:srgbClr val="00008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Treasurer’s Report </a:t>
            </a:r>
            <a:r>
              <a:rPr lang="en-GB" altLang="fr-FR" sz="3600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/>
            </a:r>
            <a:br>
              <a:rPr lang="en-GB" altLang="fr-FR" sz="3600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fr-FR" sz="2000" b="1">
                <a:solidFill>
                  <a:srgbClr val="33339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Alessandra Foresti Bertozzi - Treasurer</a:t>
            </a:r>
          </a:p>
        </p:txBody>
      </p:sp>
    </p:spTree>
    <p:extLst>
      <p:ext uri="{BB962C8B-B14F-4D97-AF65-F5344CB8AC3E}">
        <p14:creationId xmlns:p14="http://schemas.microsoft.com/office/powerpoint/2010/main" val="40157766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268760"/>
            <a:ext cx="7772400" cy="1500187"/>
          </a:xfrm>
        </p:spPr>
        <p:txBody>
          <a:bodyPr/>
          <a:lstStyle/>
          <a:p>
            <a:pPr algn="ctr"/>
            <a:r>
              <a:rPr lang="en-US" sz="7200" dirty="0" smtClean="0"/>
              <a:t>Guest Speakers – </a:t>
            </a:r>
            <a:r>
              <a:rPr lang="en-US" sz="4000" dirty="0" smtClean="0"/>
              <a:t>NATO International Club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07704" y="3429000"/>
            <a:ext cx="5616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da-DK" sz="3200" dirty="0">
                <a:solidFill>
                  <a:schemeClr val="tx2"/>
                </a:solidFill>
                <a:cs typeface="Tahoma" pitchFamily="34" charset="0"/>
              </a:rPr>
              <a:t>Carla </a:t>
            </a:r>
            <a:r>
              <a:rPr lang="en-US" altLang="da-DK" sz="3200" dirty="0" err="1">
                <a:solidFill>
                  <a:schemeClr val="tx2"/>
                </a:solidFill>
              </a:rPr>
              <a:t>Bucalossi</a:t>
            </a:r>
            <a:r>
              <a:rPr lang="en-US" altLang="da-DK" sz="3200" dirty="0">
                <a:solidFill>
                  <a:schemeClr val="tx2"/>
                </a:solidFill>
              </a:rPr>
              <a:t> </a:t>
            </a:r>
            <a:r>
              <a:rPr lang="en-US" altLang="da-DK" sz="3200" dirty="0" err="1" smtClean="0">
                <a:solidFill>
                  <a:schemeClr val="tx2"/>
                </a:solidFill>
              </a:rPr>
              <a:t>Quatrini</a:t>
            </a:r>
            <a:endParaRPr lang="en-US" altLang="da-DK" sz="3200" dirty="0" smtClean="0">
              <a:solidFill>
                <a:schemeClr val="tx2"/>
              </a:solidFill>
            </a:endParaRPr>
          </a:p>
          <a:p>
            <a:endParaRPr lang="en-US" sz="3200" dirty="0">
              <a:solidFill>
                <a:schemeClr val="tx2"/>
              </a:solidFill>
            </a:endParaRPr>
          </a:p>
          <a:p>
            <a:r>
              <a:rPr lang="en-US" sz="3200" dirty="0" smtClean="0">
                <a:solidFill>
                  <a:schemeClr val="tx2"/>
                </a:solidFill>
              </a:rPr>
              <a:t>Anne-Mie </a:t>
            </a:r>
            <a:r>
              <a:rPr lang="en-US" sz="3200" dirty="0" err="1" smtClean="0">
                <a:solidFill>
                  <a:schemeClr val="tx2"/>
                </a:solidFill>
              </a:rPr>
              <a:t>Habils</a:t>
            </a:r>
            <a:r>
              <a:rPr lang="en-US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81601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39900" y="298450"/>
            <a:ext cx="7199313" cy="1143000"/>
          </a:xfrm>
        </p:spPr>
        <p:txBody>
          <a:bodyPr/>
          <a:lstStyle/>
          <a:p>
            <a:pPr eaLnBrk="1" hangingPunct="1"/>
            <a:r>
              <a:rPr lang="en-GB" altLang="en-US" sz="3600" b="1" smtClean="0"/>
              <a:t>Membership Database</a:t>
            </a:r>
            <a:r>
              <a:rPr lang="en-GB" altLang="en-US" sz="2800" b="1" smtClean="0">
                <a:solidFill>
                  <a:schemeClr val="accent2"/>
                </a:solidFill>
              </a:rPr>
              <a:t/>
            </a:r>
            <a:br>
              <a:rPr lang="en-GB" altLang="en-US" sz="2800" b="1" smtClean="0">
                <a:solidFill>
                  <a:schemeClr val="accent2"/>
                </a:solidFill>
              </a:rPr>
            </a:br>
            <a:r>
              <a:rPr lang="en-US" altLang="en-US" sz="2000" b="1" smtClean="0"/>
              <a:t>Trine Lauvsnes</a:t>
            </a:r>
            <a:r>
              <a:rPr lang="en-US" altLang="en-US" sz="2000" smtClean="0">
                <a:solidFill>
                  <a:schemeClr val="accent2"/>
                </a:solidFill>
              </a:rPr>
              <a:t>– Membership Coordinator</a:t>
            </a:r>
            <a:br>
              <a:rPr lang="en-US" altLang="en-US" sz="2000" smtClean="0">
                <a:solidFill>
                  <a:schemeClr val="accent2"/>
                </a:solidFill>
              </a:rPr>
            </a:br>
            <a:r>
              <a:rPr lang="en-US" altLang="en-US" sz="2000" smtClean="0">
                <a:solidFill>
                  <a:schemeClr val="accent2"/>
                </a:solidFill>
              </a:rPr>
              <a:t>membership@natocharitybazaar.org</a:t>
            </a:r>
            <a:endParaRPr lang="en-US" altLang="en-US" sz="2000" smtClean="0"/>
          </a:p>
        </p:txBody>
      </p:sp>
      <p:sp>
        <p:nvSpPr>
          <p:cNvPr id="40963" name="Line 4"/>
          <p:cNvSpPr>
            <a:spLocks noChangeShapeType="1"/>
          </p:cNvSpPr>
          <p:nvPr/>
        </p:nvSpPr>
        <p:spPr bwMode="auto">
          <a:xfrm>
            <a:off x="1739900" y="1446213"/>
            <a:ext cx="7199313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096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2" t="27403" r="20668" b="13022"/>
          <a:stretch>
            <a:fillRect/>
          </a:stretch>
        </p:blipFill>
        <p:spPr bwMode="auto">
          <a:xfrm>
            <a:off x="1116013" y="1763713"/>
            <a:ext cx="755967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llipse 8"/>
          <p:cNvSpPr>
            <a:spLocks noChangeArrowheads="1"/>
          </p:cNvSpPr>
          <p:nvPr/>
        </p:nvSpPr>
        <p:spPr bwMode="auto">
          <a:xfrm>
            <a:off x="4284663" y="5445125"/>
            <a:ext cx="2341562" cy="358775"/>
          </a:xfrm>
          <a:prstGeom prst="ellipse">
            <a:avLst/>
          </a:prstGeom>
          <a:noFill/>
          <a:ln w="25400">
            <a:solidFill>
              <a:srgbClr val="C51F0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a-DK" altLang="en-US" sz="2400"/>
          </a:p>
        </p:txBody>
      </p:sp>
    </p:spTree>
    <p:extLst>
      <p:ext uri="{BB962C8B-B14F-4D97-AF65-F5344CB8AC3E}">
        <p14:creationId xmlns:p14="http://schemas.microsoft.com/office/powerpoint/2010/main" val="215412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solidFill>
                  <a:srgbClr val="000099"/>
                </a:solidFill>
                <a:latin typeface="+mn-lt"/>
                <a:ea typeface="Tahoma" pitchFamily="34" charset="0"/>
                <a:cs typeface="Tahoma" pitchFamily="34" charset="0"/>
              </a:rPr>
              <a:t>Agenda</a:t>
            </a:r>
            <a:endParaRPr lang="en-US" sz="3600" b="1" dirty="0"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1000" y="1225550"/>
            <a:ext cx="7245350" cy="47958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tabLst>
                <a:tab pos="2286000" algn="l"/>
              </a:tabLst>
            </a:pPr>
            <a:r>
              <a:rPr lang="nl-NL" altLang="da-DK" sz="2000" b="1" dirty="0" smtClean="0">
                <a:solidFill>
                  <a:schemeClr val="tx2"/>
                </a:solidFill>
                <a:cs typeface="Tahoma" pitchFamily="34" charset="0"/>
              </a:rPr>
              <a:t>Welcome </a:t>
            </a:r>
            <a:r>
              <a:rPr lang="nl-NL" altLang="da-DK" sz="2000" dirty="0" smtClean="0">
                <a:solidFill>
                  <a:schemeClr val="tx2"/>
                </a:solidFill>
                <a:cs typeface="Tahoma" pitchFamily="34" charset="0"/>
              </a:rPr>
              <a:t>by</a:t>
            </a:r>
            <a:r>
              <a:rPr lang="nl-NL" altLang="da-DK" sz="2000" b="1" dirty="0" smtClean="0">
                <a:solidFill>
                  <a:schemeClr val="tx2"/>
                </a:solidFill>
                <a:cs typeface="Tahoma" pitchFamily="34" charset="0"/>
              </a:rPr>
              <a:t> </a:t>
            </a:r>
            <a:r>
              <a:rPr lang="nl-NL" altLang="da-DK" sz="2000" dirty="0" smtClean="0">
                <a:solidFill>
                  <a:schemeClr val="tx2"/>
                </a:solidFill>
                <a:cs typeface="Tahoma" pitchFamily="34" charset="0"/>
              </a:rPr>
              <a:t>Jimmie Bradshaw</a:t>
            </a:r>
            <a:endParaRPr lang="nl-NL" altLang="da-DK" sz="1600" dirty="0" smtClean="0">
              <a:solidFill>
                <a:schemeClr val="tx2"/>
              </a:solidFill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tabLst>
                <a:tab pos="2286000" algn="l"/>
              </a:tabLst>
            </a:pPr>
            <a:r>
              <a:rPr lang="nl-NL" altLang="da-DK" sz="2000" b="1" dirty="0" smtClean="0">
                <a:solidFill>
                  <a:schemeClr val="tx2"/>
                </a:solidFill>
                <a:cs typeface="Tahoma" pitchFamily="34" charset="0"/>
              </a:rPr>
              <a:t>Welcome and Farewells to Members</a:t>
            </a:r>
            <a:r>
              <a:rPr lang="nl-NL" altLang="da-DK" sz="2000" dirty="0" smtClean="0">
                <a:solidFill>
                  <a:schemeClr val="tx2"/>
                </a:solidFill>
                <a:cs typeface="Tahoma" pitchFamily="34" charset="0"/>
              </a:rPr>
              <a:t> </a:t>
            </a:r>
          </a:p>
          <a:p>
            <a:pPr lvl="1" eaLnBrk="1" hangingPunct="1">
              <a:lnSpc>
                <a:spcPct val="80000"/>
              </a:lnSpc>
              <a:tabLst>
                <a:tab pos="2286000" algn="l"/>
              </a:tabLst>
            </a:pPr>
            <a:r>
              <a:rPr lang="nl-NL" altLang="da-DK" sz="1600" b="1" dirty="0" smtClean="0">
                <a:solidFill>
                  <a:schemeClr val="tx2"/>
                </a:solidFill>
                <a:cs typeface="Tahoma" pitchFamily="34" charset="0"/>
              </a:rPr>
              <a:t>VOTE: Approval of minutes from the GM at 21 October 2014</a:t>
            </a:r>
          </a:p>
          <a:p>
            <a:pPr eaLnBrk="1" hangingPunct="1">
              <a:lnSpc>
                <a:spcPct val="80000"/>
              </a:lnSpc>
              <a:tabLst>
                <a:tab pos="2286000" algn="l"/>
              </a:tabLst>
            </a:pPr>
            <a:r>
              <a:rPr lang="en-GB" altLang="da-DK" sz="2000" b="1" dirty="0" smtClean="0">
                <a:solidFill>
                  <a:schemeClr val="tx2"/>
                </a:solidFill>
                <a:cs typeface="Tahoma" pitchFamily="34" charset="0"/>
              </a:rPr>
              <a:t>Vice-President &amp; Guest Access</a:t>
            </a:r>
            <a:r>
              <a:rPr lang="en-GB" altLang="da-DK" sz="2000" dirty="0">
                <a:solidFill>
                  <a:schemeClr val="tx2"/>
                </a:solidFill>
                <a:cs typeface="Tahoma" pitchFamily="34" charset="0"/>
              </a:rPr>
              <a:t> </a:t>
            </a:r>
            <a:r>
              <a:rPr lang="en-GB" altLang="da-DK" sz="2000" dirty="0" smtClean="0">
                <a:solidFill>
                  <a:schemeClr val="tx2"/>
                </a:solidFill>
                <a:cs typeface="Tahoma" pitchFamily="34" charset="0"/>
              </a:rPr>
              <a:t>by </a:t>
            </a:r>
            <a:r>
              <a:rPr lang="en-GB" altLang="da-DK" sz="2000" dirty="0" err="1" smtClean="0">
                <a:solidFill>
                  <a:schemeClr val="tx2"/>
                </a:solidFill>
                <a:cs typeface="Tahoma" pitchFamily="34" charset="0"/>
              </a:rPr>
              <a:t>Beckie</a:t>
            </a:r>
            <a:r>
              <a:rPr lang="en-GB" altLang="da-DK" sz="2000" dirty="0" smtClean="0">
                <a:solidFill>
                  <a:schemeClr val="tx2"/>
                </a:solidFill>
                <a:cs typeface="Tahoma" pitchFamily="34" charset="0"/>
              </a:rPr>
              <a:t> </a:t>
            </a:r>
            <a:r>
              <a:rPr lang="en-GB" altLang="da-DK" sz="2000" dirty="0" err="1" smtClean="0">
                <a:solidFill>
                  <a:schemeClr val="tx2"/>
                </a:solidFill>
                <a:cs typeface="Tahoma" pitchFamily="34" charset="0"/>
              </a:rPr>
              <a:t>Metelko</a:t>
            </a:r>
            <a:endParaRPr lang="en-GB" altLang="da-DK" sz="2000" b="1" dirty="0" smtClean="0">
              <a:solidFill>
                <a:schemeClr val="tx2"/>
              </a:solidFill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tabLst>
                <a:tab pos="2286000" algn="l"/>
              </a:tabLst>
            </a:pPr>
            <a:r>
              <a:rPr lang="en-GB" altLang="da-DK" sz="2000" b="1" dirty="0">
                <a:cs typeface="Tahoma" pitchFamily="34" charset="0"/>
              </a:rPr>
              <a:t>Treasurer</a:t>
            </a:r>
            <a:r>
              <a:rPr lang="en-GB" altLang="da-DK" sz="2000" dirty="0">
                <a:cs typeface="Tahoma" pitchFamily="34" charset="0"/>
              </a:rPr>
              <a:t> </a:t>
            </a:r>
            <a:r>
              <a:rPr lang="en-GB" altLang="da-DK" sz="2000" b="1" dirty="0">
                <a:cs typeface="Tahoma" pitchFamily="34" charset="0"/>
              </a:rPr>
              <a:t>Update </a:t>
            </a:r>
            <a:r>
              <a:rPr lang="en-GB" altLang="da-DK" sz="2000" dirty="0">
                <a:cs typeface="Tahoma" pitchFamily="34" charset="0"/>
              </a:rPr>
              <a:t>by Alessandra </a:t>
            </a:r>
            <a:r>
              <a:rPr lang="en-GB" altLang="da-DK" sz="2000" dirty="0" err="1" smtClean="0">
                <a:cs typeface="Tahoma" pitchFamily="34" charset="0"/>
              </a:rPr>
              <a:t>Bertozzi</a:t>
            </a:r>
            <a:endParaRPr lang="en-GB" altLang="da-DK" sz="2000" dirty="0" smtClean="0"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tabLst>
                <a:tab pos="2286000" algn="l"/>
              </a:tabLst>
            </a:pPr>
            <a:r>
              <a:rPr lang="en-GB" altLang="da-DK" sz="2000" b="1" dirty="0">
                <a:solidFill>
                  <a:schemeClr val="tx2"/>
                </a:solidFill>
                <a:cs typeface="Tahoma" panose="020B0604030504040204" pitchFamily="34" charset="0"/>
              </a:rPr>
              <a:t>Membership Update </a:t>
            </a:r>
            <a:r>
              <a:rPr lang="en-GB" altLang="da-DK" sz="2000" dirty="0">
                <a:solidFill>
                  <a:schemeClr val="tx2"/>
                </a:solidFill>
                <a:cs typeface="Tahoma" panose="020B0604030504040204" pitchFamily="34" charset="0"/>
              </a:rPr>
              <a:t>by Trine </a:t>
            </a:r>
            <a:r>
              <a:rPr lang="en-GB" altLang="da-DK" sz="2000" dirty="0" err="1">
                <a:solidFill>
                  <a:schemeClr val="tx2"/>
                </a:solidFill>
                <a:cs typeface="Tahoma" panose="020B0604030504040204" pitchFamily="34" charset="0"/>
              </a:rPr>
              <a:t>Lauvsnes</a:t>
            </a:r>
            <a:endParaRPr lang="en-GB" altLang="da-DK" sz="2000" b="1" dirty="0">
              <a:solidFill>
                <a:schemeClr val="tx2"/>
              </a:solidFill>
              <a:cs typeface="Tahom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tabLst>
                <a:tab pos="2286000" algn="l"/>
              </a:tabLst>
            </a:pPr>
            <a:r>
              <a:rPr lang="en-GB" altLang="da-DK" sz="2000" b="1" dirty="0" smtClean="0">
                <a:cs typeface="Tahoma" pitchFamily="34" charset="0"/>
              </a:rPr>
              <a:t>Guest Speakers – </a:t>
            </a:r>
            <a:r>
              <a:rPr lang="en-GB" altLang="da-DK" sz="2000" dirty="0" smtClean="0">
                <a:cs typeface="Tahoma" pitchFamily="34" charset="0"/>
              </a:rPr>
              <a:t>NATO International Club</a:t>
            </a:r>
            <a:endParaRPr lang="en-GB" altLang="da-DK" sz="2000" b="1" dirty="0"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tabLst>
                <a:tab pos="2286000" algn="l"/>
              </a:tabLst>
            </a:pPr>
            <a:r>
              <a:rPr lang="en-GB" altLang="da-DK" sz="2000" b="1" dirty="0" smtClean="0">
                <a:solidFill>
                  <a:schemeClr val="tx2"/>
                </a:solidFill>
                <a:cs typeface="Tahoma" pitchFamily="34" charset="0"/>
              </a:rPr>
              <a:t>Bazaar Update </a:t>
            </a:r>
            <a:r>
              <a:rPr lang="en-GB" altLang="da-DK" sz="2000" dirty="0" smtClean="0">
                <a:solidFill>
                  <a:schemeClr val="tx2"/>
                </a:solidFill>
                <a:cs typeface="Tahoma" pitchFamily="34" charset="0"/>
              </a:rPr>
              <a:t>by Emily </a:t>
            </a:r>
            <a:r>
              <a:rPr lang="en-GB" altLang="da-DK" sz="2000" dirty="0" err="1" smtClean="0">
                <a:solidFill>
                  <a:schemeClr val="tx2"/>
                </a:solidFill>
                <a:cs typeface="Tahoma" pitchFamily="34" charset="0"/>
              </a:rPr>
              <a:t>Michnay</a:t>
            </a:r>
            <a:endParaRPr lang="en-GB" altLang="da-DK" sz="2000" dirty="0" smtClean="0">
              <a:solidFill>
                <a:schemeClr val="tx2"/>
              </a:solidFill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tabLst>
                <a:tab pos="2286000" algn="l"/>
              </a:tabLst>
            </a:pPr>
            <a:r>
              <a:rPr lang="en-GB" altLang="da-DK" sz="2000" b="1" dirty="0" smtClean="0">
                <a:solidFill>
                  <a:schemeClr val="tx2"/>
                </a:solidFill>
                <a:cs typeface="Tahoma" pitchFamily="34" charset="0"/>
              </a:rPr>
              <a:t>Opening Ceremony</a:t>
            </a:r>
            <a:r>
              <a:rPr lang="en-GB" altLang="da-DK" sz="2000" dirty="0" smtClean="0">
                <a:solidFill>
                  <a:schemeClr val="tx2"/>
                </a:solidFill>
                <a:cs typeface="Tahoma" pitchFamily="34" charset="0"/>
              </a:rPr>
              <a:t> by Jimmie Bradshaw</a:t>
            </a:r>
          </a:p>
          <a:p>
            <a:pPr eaLnBrk="1" hangingPunct="1">
              <a:lnSpc>
                <a:spcPct val="80000"/>
              </a:lnSpc>
              <a:tabLst>
                <a:tab pos="2286000" algn="l"/>
              </a:tabLst>
            </a:pPr>
            <a:endParaRPr lang="da-DK" altLang="da-DK" sz="1400" dirty="0" smtClean="0">
              <a:solidFill>
                <a:schemeClr val="tx2"/>
              </a:solidFill>
            </a:endParaRPr>
          </a:p>
          <a:p>
            <a:pPr algn="ctr" eaLnBrk="1" hangingPunct="1">
              <a:lnSpc>
                <a:spcPct val="80000"/>
              </a:lnSpc>
              <a:buNone/>
              <a:tabLst>
                <a:tab pos="2286000" algn="l"/>
              </a:tabLst>
            </a:pPr>
            <a:r>
              <a:rPr lang="en-GB" altLang="da-DK" sz="2800" b="1" dirty="0" smtClean="0">
                <a:solidFill>
                  <a:srgbClr val="C00000"/>
                </a:solidFill>
                <a:cs typeface="Tahoma" pitchFamily="34" charset="0"/>
              </a:rPr>
              <a:t>Coffee Break (</a:t>
            </a:r>
            <a:r>
              <a:rPr lang="en-GB" altLang="da-DK" sz="2800" dirty="0" smtClean="0">
                <a:solidFill>
                  <a:srgbClr val="C00000"/>
                </a:solidFill>
                <a:cs typeface="Tahoma" pitchFamily="34" charset="0"/>
              </a:rPr>
              <a:t>15 minutes)</a:t>
            </a:r>
            <a:endParaRPr lang="en-GB" altLang="da-DK" sz="1400" dirty="0">
              <a:solidFill>
                <a:srgbClr val="C00000"/>
              </a:solidFill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tabLst>
                <a:tab pos="2286000" algn="l"/>
              </a:tabLst>
            </a:pPr>
            <a:r>
              <a:rPr lang="en-GB" altLang="da-DK" sz="2000" b="1" dirty="0" smtClean="0">
                <a:solidFill>
                  <a:schemeClr val="tx2"/>
                </a:solidFill>
                <a:cs typeface="Tahoma" pitchFamily="34" charset="0"/>
              </a:rPr>
              <a:t>Tombola </a:t>
            </a:r>
            <a:r>
              <a:rPr lang="en-GB" altLang="da-DK" sz="2000" b="1" dirty="0">
                <a:solidFill>
                  <a:schemeClr val="tx2"/>
                </a:solidFill>
                <a:cs typeface="Tahoma" pitchFamily="34" charset="0"/>
              </a:rPr>
              <a:t>Update </a:t>
            </a:r>
            <a:r>
              <a:rPr lang="en-GB" altLang="da-DK" sz="2000" dirty="0">
                <a:solidFill>
                  <a:schemeClr val="tx2"/>
                </a:solidFill>
                <a:cs typeface="Tahoma" pitchFamily="34" charset="0"/>
              </a:rPr>
              <a:t>by Carla </a:t>
            </a:r>
            <a:r>
              <a:rPr lang="en-US" altLang="da-DK" sz="2000" dirty="0" err="1">
                <a:solidFill>
                  <a:schemeClr val="tx2"/>
                </a:solidFill>
              </a:rPr>
              <a:t>Bucalossi</a:t>
            </a:r>
            <a:r>
              <a:rPr lang="en-US" altLang="da-DK" sz="2000" dirty="0">
                <a:solidFill>
                  <a:schemeClr val="tx2"/>
                </a:solidFill>
              </a:rPr>
              <a:t> </a:t>
            </a:r>
            <a:r>
              <a:rPr lang="en-US" altLang="da-DK" sz="2000" dirty="0" err="1">
                <a:solidFill>
                  <a:schemeClr val="tx2"/>
                </a:solidFill>
              </a:rPr>
              <a:t>Quatrini</a:t>
            </a:r>
            <a:r>
              <a:rPr lang="en-US" altLang="da-DK" sz="2000" dirty="0">
                <a:solidFill>
                  <a:schemeClr val="tx2"/>
                </a:solidFill>
              </a:rPr>
              <a:t> </a:t>
            </a:r>
            <a:endParaRPr lang="en-GB" altLang="da-DK" sz="2000" b="1" dirty="0" smtClean="0">
              <a:solidFill>
                <a:schemeClr val="tx2"/>
              </a:solidFill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tabLst>
                <a:tab pos="2286000" algn="l"/>
              </a:tabLst>
            </a:pPr>
            <a:r>
              <a:rPr lang="en-GB" altLang="da-DK" sz="2000" b="1" dirty="0" smtClean="0">
                <a:solidFill>
                  <a:schemeClr val="tx2"/>
                </a:solidFill>
                <a:cs typeface="Tahoma" pitchFamily="34" charset="0"/>
              </a:rPr>
              <a:t>Restaurant Update </a:t>
            </a:r>
            <a:r>
              <a:rPr lang="en-GB" altLang="da-DK" sz="2000" dirty="0" smtClean="0">
                <a:solidFill>
                  <a:schemeClr val="tx2"/>
                </a:solidFill>
                <a:cs typeface="Tahoma" pitchFamily="34" charset="0"/>
              </a:rPr>
              <a:t>by Cristina Arvanitaki</a:t>
            </a:r>
            <a:endParaRPr lang="en-GB" altLang="da-DK" sz="2000" b="1" dirty="0" smtClean="0">
              <a:solidFill>
                <a:schemeClr val="tx2"/>
              </a:solidFill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tabLst>
                <a:tab pos="2286000" algn="l"/>
              </a:tabLst>
            </a:pPr>
            <a:r>
              <a:rPr lang="en-GB" altLang="da-DK" sz="2000" b="1" dirty="0" smtClean="0">
                <a:solidFill>
                  <a:schemeClr val="tx2"/>
                </a:solidFill>
                <a:cs typeface="Tahoma" pitchFamily="34" charset="0"/>
              </a:rPr>
              <a:t>Sponsorship &amp; Event Update </a:t>
            </a:r>
            <a:r>
              <a:rPr lang="en-GB" altLang="da-DK" sz="2000" dirty="0" smtClean="0">
                <a:solidFill>
                  <a:schemeClr val="tx2"/>
                </a:solidFill>
                <a:cs typeface="Tahoma" pitchFamily="34" charset="0"/>
              </a:rPr>
              <a:t>by Dionysia Leolei</a:t>
            </a:r>
            <a:endParaRPr lang="en-GB" altLang="da-DK" sz="2000" i="1" dirty="0" smtClean="0">
              <a:solidFill>
                <a:srgbClr val="C00000"/>
              </a:solidFill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tabLst>
                <a:tab pos="2286000" algn="l"/>
              </a:tabLst>
            </a:pPr>
            <a:r>
              <a:rPr lang="en-GB" altLang="da-DK" sz="2000" b="1" dirty="0" smtClean="0">
                <a:solidFill>
                  <a:schemeClr val="tx2"/>
                </a:solidFill>
                <a:cs typeface="Tahoma" pitchFamily="34" charset="0"/>
              </a:rPr>
              <a:t>Donation Ceremony </a:t>
            </a:r>
            <a:r>
              <a:rPr lang="en-GB" altLang="da-DK" sz="2000" dirty="0" smtClean="0">
                <a:solidFill>
                  <a:schemeClr val="tx2"/>
                </a:solidFill>
                <a:cs typeface="Tahoma" pitchFamily="34" charset="0"/>
              </a:rPr>
              <a:t>by</a:t>
            </a:r>
            <a:r>
              <a:rPr lang="en-GB" altLang="da-DK" sz="2000" b="1" dirty="0" smtClean="0">
                <a:solidFill>
                  <a:schemeClr val="tx2"/>
                </a:solidFill>
                <a:cs typeface="Tahoma" pitchFamily="34" charset="0"/>
              </a:rPr>
              <a:t> </a:t>
            </a:r>
            <a:r>
              <a:rPr lang="nl-NL" altLang="da-DK" sz="2000" dirty="0" smtClean="0">
                <a:solidFill>
                  <a:schemeClr val="tx2"/>
                </a:solidFill>
                <a:cs typeface="Tahoma" pitchFamily="34" charset="0"/>
              </a:rPr>
              <a:t>Jimmie Bradshaw</a:t>
            </a:r>
            <a:endParaRPr lang="en-GB" altLang="da-DK" sz="2000" b="1" dirty="0" smtClean="0">
              <a:solidFill>
                <a:schemeClr val="tx2"/>
              </a:solidFill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tabLst>
                <a:tab pos="2286000" algn="l"/>
              </a:tabLst>
            </a:pPr>
            <a:r>
              <a:rPr lang="en-US" altLang="da-DK" sz="2000" b="1" dirty="0" smtClean="0">
                <a:solidFill>
                  <a:schemeClr val="tx2"/>
                </a:solidFill>
                <a:cs typeface="Tahoma" pitchFamily="34" charset="0"/>
              </a:rPr>
              <a:t>Any other Business and Closing</a:t>
            </a:r>
            <a:r>
              <a:rPr lang="en-US" altLang="da-DK" sz="2000" dirty="0" smtClean="0">
                <a:solidFill>
                  <a:schemeClr val="tx2"/>
                </a:solidFill>
                <a:cs typeface="Tahoma" pitchFamily="34" charset="0"/>
              </a:rPr>
              <a:t> by </a:t>
            </a:r>
            <a:r>
              <a:rPr lang="nl-NL" altLang="da-DK" sz="2000" dirty="0" smtClean="0">
                <a:solidFill>
                  <a:schemeClr val="tx2"/>
                </a:solidFill>
                <a:cs typeface="Tahoma" pitchFamily="34" charset="0"/>
              </a:rPr>
              <a:t>Jimmie Bradshaw </a:t>
            </a:r>
            <a:endParaRPr lang="en-US" altLang="da-DK" sz="2000" dirty="0" smtClean="0">
              <a:solidFill>
                <a:schemeClr val="tx2"/>
              </a:solidFill>
              <a:cs typeface="Tahoma" pitchFamily="34" charset="0"/>
            </a:endParaRPr>
          </a:p>
        </p:txBody>
      </p:sp>
      <p:sp>
        <p:nvSpPr>
          <p:cNvPr id="3076" name="Line 7"/>
          <p:cNvSpPr>
            <a:spLocks noChangeShapeType="1"/>
          </p:cNvSpPr>
          <p:nvPr/>
        </p:nvSpPr>
        <p:spPr bwMode="auto">
          <a:xfrm>
            <a:off x="1763713" y="1198563"/>
            <a:ext cx="67691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549275"/>
            <a:ext cx="6694487" cy="1143000"/>
          </a:xfrm>
        </p:spPr>
        <p:txBody>
          <a:bodyPr/>
          <a:lstStyle/>
          <a:p>
            <a:r>
              <a:rPr lang="en-GB" altLang="en-US" sz="3600" b="1" smtClean="0"/>
              <a:t>Membership Database</a:t>
            </a:r>
            <a:r>
              <a:rPr lang="en-GB" altLang="en-US" sz="2800" b="1" smtClean="0">
                <a:solidFill>
                  <a:schemeClr val="accent2"/>
                </a:solidFill>
              </a:rPr>
              <a:t/>
            </a:r>
            <a:br>
              <a:rPr lang="en-GB" altLang="en-US" sz="2800" b="1" smtClean="0">
                <a:solidFill>
                  <a:schemeClr val="accent2"/>
                </a:solidFill>
              </a:rPr>
            </a:br>
            <a:r>
              <a:rPr lang="en-US" altLang="en-US" sz="2000" b="1" smtClean="0"/>
              <a:t>Trine Lauvsnes</a:t>
            </a:r>
            <a:r>
              <a:rPr lang="en-US" altLang="en-US" sz="2000" smtClean="0">
                <a:solidFill>
                  <a:schemeClr val="accent2"/>
                </a:solidFill>
              </a:rPr>
              <a:t>– Membership Coordinator</a:t>
            </a:r>
            <a:br>
              <a:rPr lang="en-US" altLang="en-US" sz="2000" smtClean="0">
                <a:solidFill>
                  <a:schemeClr val="accent2"/>
                </a:solidFill>
              </a:rPr>
            </a:br>
            <a:r>
              <a:rPr lang="en-US" altLang="en-US" sz="2000" smtClean="0">
                <a:solidFill>
                  <a:schemeClr val="accent2"/>
                </a:solidFill>
              </a:rPr>
              <a:t>membership@natocharitybazaar.org</a:t>
            </a:r>
            <a:endParaRPr lang="en-US" altLang="en-US" sz="2000" smtClean="0"/>
          </a:p>
        </p:txBody>
      </p:sp>
      <p:sp>
        <p:nvSpPr>
          <p:cNvPr id="43011" name="Line 4"/>
          <p:cNvSpPr>
            <a:spLocks noChangeShapeType="1"/>
          </p:cNvSpPr>
          <p:nvPr/>
        </p:nvSpPr>
        <p:spPr bwMode="auto">
          <a:xfrm>
            <a:off x="1739900" y="1844675"/>
            <a:ext cx="67183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3012" name="Picture 2" descr="C:\Users\Jette\AppData\Local\Temp\SNAGHTML6728f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1965325"/>
            <a:ext cx="29813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6" t="15730" r="50552" b="26115"/>
          <a:stretch>
            <a:fillRect/>
          </a:stretch>
        </p:blipFill>
        <p:spPr bwMode="auto">
          <a:xfrm>
            <a:off x="1057275" y="1965325"/>
            <a:ext cx="4033838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/>
          <p:cNvSpPr>
            <a:spLocks noChangeArrowheads="1"/>
          </p:cNvSpPr>
          <p:nvPr/>
        </p:nvSpPr>
        <p:spPr bwMode="auto">
          <a:xfrm>
            <a:off x="1241425" y="5300663"/>
            <a:ext cx="2752725" cy="261937"/>
          </a:xfrm>
          <a:prstGeom prst="ellipse">
            <a:avLst/>
          </a:prstGeom>
          <a:noFill/>
          <a:ln w="25400">
            <a:solidFill>
              <a:srgbClr val="C51F0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a-DK" altLang="en-US" sz="2400"/>
          </a:p>
        </p:txBody>
      </p:sp>
    </p:spTree>
    <p:extLst>
      <p:ext uri="{BB962C8B-B14F-4D97-AF65-F5344CB8AC3E}">
        <p14:creationId xmlns:p14="http://schemas.microsoft.com/office/powerpoint/2010/main" val="276626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7" name="Rectangle 3"/>
          <p:cNvSpPr>
            <a:spLocks noGrp="1" noChangeArrowheads="1"/>
          </p:cNvSpPr>
          <p:nvPr>
            <p:ph type="title"/>
          </p:nvPr>
        </p:nvSpPr>
        <p:spPr>
          <a:xfrm>
            <a:off x="1828800" y="404813"/>
            <a:ext cx="6415088" cy="1223962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b="1" dirty="0" smtClean="0">
                <a:latin typeface="+mn-lt"/>
              </a:rPr>
              <a:t>FINAL Bazaar Instructions </a:t>
            </a:r>
            <a:r>
              <a:rPr lang="en-GB" sz="2800" b="1" dirty="0" smtClean="0">
                <a:solidFill>
                  <a:schemeClr val="accent2"/>
                </a:solidFill>
                <a:latin typeface="+mn-lt"/>
              </a:rPr>
              <a:t/>
            </a:r>
            <a:br>
              <a:rPr lang="en-GB" sz="2800" b="1" dirty="0" smtClean="0">
                <a:solidFill>
                  <a:schemeClr val="accent2"/>
                </a:solidFill>
                <a:latin typeface="+mn-lt"/>
              </a:rPr>
            </a:br>
            <a:r>
              <a:rPr lang="en-GB" sz="2000" b="1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Emily </a:t>
            </a:r>
            <a:r>
              <a:rPr lang="en-US" sz="2000" dirty="0" err="1" smtClean="0">
                <a:solidFill>
                  <a:schemeClr val="accent2"/>
                </a:solidFill>
                <a:latin typeface="+mn-lt"/>
              </a:rPr>
              <a:t>Michnay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- Bazaar Coordinator</a:t>
            </a:r>
            <a:endParaRPr lang="en-US" sz="2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8195" name="Line 5"/>
          <p:cNvSpPr>
            <a:spLocks noChangeShapeType="1"/>
          </p:cNvSpPr>
          <p:nvPr/>
        </p:nvSpPr>
        <p:spPr bwMode="auto">
          <a:xfrm>
            <a:off x="1828800" y="1597025"/>
            <a:ext cx="6497638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6" name="Tekstboks 7"/>
          <p:cNvSpPr txBox="1">
            <a:spLocks noChangeArrowheads="1"/>
          </p:cNvSpPr>
          <p:nvPr/>
        </p:nvSpPr>
        <p:spPr bwMode="auto">
          <a:xfrm>
            <a:off x="1730375" y="1773238"/>
            <a:ext cx="6624638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Char char="•"/>
            </a:pPr>
            <a:r>
              <a:rPr lang="en-US" altLang="da-DK" sz="2800" b="1" dirty="0"/>
              <a:t>Final </a:t>
            </a:r>
            <a:r>
              <a:rPr lang="en-US" altLang="da-DK" sz="2800" b="1" dirty="0" smtClean="0"/>
              <a:t>Instructions &amp; Timelines</a:t>
            </a:r>
            <a:endParaRPr lang="en-US" altLang="da-DK" sz="2800" b="1" dirty="0"/>
          </a:p>
          <a:p>
            <a:pPr marL="342900" indent="-342900">
              <a:buFontTx/>
              <a:buChar char="•"/>
            </a:pPr>
            <a:r>
              <a:rPr lang="en-US" altLang="da-DK" sz="2800" b="1" dirty="0" smtClean="0"/>
              <a:t>Entertainment</a:t>
            </a:r>
            <a:endParaRPr lang="en-US" altLang="da-DK" sz="2800" b="1" dirty="0"/>
          </a:p>
          <a:p>
            <a:pPr marL="342900" indent="-342900">
              <a:buFontTx/>
              <a:buChar char="•"/>
            </a:pPr>
            <a:r>
              <a:rPr lang="en-US" altLang="da-DK" sz="2800" b="1" dirty="0" smtClean="0"/>
              <a:t>Thank </a:t>
            </a:r>
            <a:r>
              <a:rPr lang="en-US" altLang="da-DK" sz="2800" b="1" dirty="0" err="1"/>
              <a:t>y</a:t>
            </a:r>
            <a:r>
              <a:rPr lang="en-US" altLang="da-DK" sz="2800" b="1" dirty="0" err="1" smtClean="0"/>
              <a:t>ou’s</a:t>
            </a:r>
            <a:r>
              <a:rPr lang="en-US" altLang="da-DK" sz="2800" b="1" dirty="0" smtClean="0"/>
              <a:t> for NATO Staff</a:t>
            </a:r>
            <a:endParaRPr lang="en-US" altLang="da-DK" sz="2800" b="1" dirty="0"/>
          </a:p>
          <a:p>
            <a:pPr marL="342900" indent="-342900">
              <a:buFontTx/>
              <a:buChar char="•"/>
            </a:pPr>
            <a:r>
              <a:rPr lang="en-US" altLang="da-DK" sz="2800" b="1" dirty="0" smtClean="0"/>
              <a:t>After Sale</a:t>
            </a:r>
            <a:endParaRPr lang="en-US" altLang="da-DK" sz="2800" b="1" dirty="0"/>
          </a:p>
        </p:txBody>
      </p:sp>
      <p:sp>
        <p:nvSpPr>
          <p:cNvPr id="2" name="Tekstboks 1"/>
          <p:cNvSpPr txBox="1">
            <a:spLocks noChangeArrowheads="1"/>
          </p:cNvSpPr>
          <p:nvPr/>
        </p:nvSpPr>
        <p:spPr bwMode="auto">
          <a:xfrm>
            <a:off x="1908175" y="4273550"/>
            <a:ext cx="64182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</a:rPr>
              <a:t>Please read them carefully </a:t>
            </a:r>
            <a:r>
              <a:rPr lang="da-DK" sz="2800" b="1">
                <a:solidFill>
                  <a:srgbClr val="C00000"/>
                </a:solidFill>
                <a:sym typeface="Wingdings" pitchFamily="2" charset="2"/>
              </a:rPr>
              <a:t></a:t>
            </a:r>
            <a:endParaRPr lang="da-DK" sz="28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Instructions – Set-Up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When you arrive on Saturday, your National Stand space will be “marked” by the placement of the tables. </a:t>
            </a:r>
            <a:endParaRPr lang="en-US" dirty="0" smtClean="0"/>
          </a:p>
          <a:p>
            <a:pPr lvl="0"/>
            <a:r>
              <a:rPr lang="en-US" dirty="0" smtClean="0"/>
              <a:t>The </a:t>
            </a:r>
            <a:r>
              <a:rPr lang="en-US" dirty="0"/>
              <a:t>Fire Inspector and the Bazaar Coordinator will do a walk through on Saturday beginning at 12h.  </a:t>
            </a:r>
          </a:p>
        </p:txBody>
      </p:sp>
    </p:spTree>
    <p:extLst>
      <p:ext uri="{BB962C8B-B14F-4D97-AF65-F5344CB8AC3E}">
        <p14:creationId xmlns:p14="http://schemas.microsoft.com/office/powerpoint/2010/main" val="1745682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Instructions – Set-Up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Nations are allocated a number of tables. Your allotted tables will be placed in your assigned space.  </a:t>
            </a:r>
            <a:endParaRPr lang="en-US" dirty="0" smtClean="0"/>
          </a:p>
          <a:p>
            <a:pPr lvl="0"/>
            <a:r>
              <a:rPr lang="en-US" dirty="0" smtClean="0"/>
              <a:t>You </a:t>
            </a:r>
            <a:r>
              <a:rPr lang="en-US" dirty="0"/>
              <a:t>are responsible for assembling and dismantling the tables. </a:t>
            </a:r>
            <a:endParaRPr lang="en-US" dirty="0" smtClean="0"/>
          </a:p>
          <a:p>
            <a:pPr lvl="0"/>
            <a:r>
              <a:rPr lang="en-US" dirty="0" smtClean="0"/>
              <a:t>Bring a wrench </a:t>
            </a:r>
            <a:r>
              <a:rPr lang="en-US" dirty="0"/>
              <a:t>or a socket wrench size: 13, 14 and 17 to assemble tables.  </a:t>
            </a:r>
          </a:p>
        </p:txBody>
      </p:sp>
    </p:spTree>
    <p:extLst>
      <p:ext uri="{BB962C8B-B14F-4D97-AF65-F5344CB8AC3E}">
        <p14:creationId xmlns:p14="http://schemas.microsoft.com/office/powerpoint/2010/main" val="1145919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 bwMode="auto">
          <a:xfrm>
            <a:off x="2627784" y="5805264"/>
            <a:ext cx="4896544" cy="9361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65250" y="19843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da-DK" sz="3600" b="1" smtClean="0"/>
              <a:t>When you Arrive on Saturday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51025" y="1473200"/>
            <a:ext cx="6664325" cy="4548188"/>
          </a:xfrm>
        </p:spPr>
        <p:txBody>
          <a:bodyPr/>
          <a:lstStyle/>
          <a:p>
            <a:pPr marL="571500" indent="-571500" eaLnBrk="1" hangingPunct="1">
              <a:lnSpc>
                <a:spcPct val="90000"/>
              </a:lnSpc>
              <a:buFontTx/>
              <a:buNone/>
            </a:pPr>
            <a:r>
              <a:rPr lang="en-US" altLang="da-DK" sz="2800" b="1" dirty="0" smtClean="0"/>
              <a:t>Your area will have</a:t>
            </a:r>
            <a:r>
              <a:rPr lang="en-US" altLang="da-DK" sz="2800" dirty="0" smtClean="0"/>
              <a:t>:</a:t>
            </a:r>
          </a:p>
          <a:p>
            <a:pPr marL="571500" indent="-571500" eaLnBrk="1" hangingPunct="1">
              <a:lnSpc>
                <a:spcPct val="90000"/>
              </a:lnSpc>
            </a:pPr>
            <a:endParaRPr lang="en-US" altLang="da-DK" sz="2800" dirty="0" smtClean="0"/>
          </a:p>
          <a:p>
            <a:pPr marL="571500" indent="-5715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da-DK" sz="2800" b="1" dirty="0" smtClean="0"/>
              <a:t>Tables + Chairs</a:t>
            </a:r>
          </a:p>
          <a:p>
            <a:pPr marL="571500" indent="-5715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da-DK" sz="2800" b="1" dirty="0" smtClean="0"/>
              <a:t>Name Plates ready to be displayed prominently</a:t>
            </a:r>
          </a:p>
          <a:p>
            <a:pPr marL="571500" indent="-5715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da-DK" sz="2800" b="1" dirty="0" smtClean="0"/>
              <a:t>Two (2) white garbage bags</a:t>
            </a:r>
          </a:p>
          <a:p>
            <a:pPr marL="571500" indent="-5715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da-DK" sz="2800" b="1" dirty="0" smtClean="0"/>
              <a:t>‘Clean Up Check List’ with the number of tables you were provided </a:t>
            </a:r>
          </a:p>
          <a:p>
            <a:pPr marL="571500" indent="-5715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da-DK" sz="2800" b="1" dirty="0" smtClean="0"/>
              <a:t>Floor Plan in A4 + 2014 Tri-folds </a:t>
            </a:r>
          </a:p>
          <a:p>
            <a:pPr marL="571500" indent="-571500" eaLnBrk="1" hangingPunct="1">
              <a:lnSpc>
                <a:spcPct val="90000"/>
              </a:lnSpc>
            </a:pPr>
            <a:endParaRPr lang="en-US" altLang="da-DK" sz="2800" dirty="0" smtClean="0"/>
          </a:p>
        </p:txBody>
      </p:sp>
      <p:sp>
        <p:nvSpPr>
          <p:cNvPr id="41988" name="Line 5"/>
          <p:cNvSpPr>
            <a:spLocks noChangeShapeType="1"/>
          </p:cNvSpPr>
          <p:nvPr/>
        </p:nvSpPr>
        <p:spPr bwMode="auto">
          <a:xfrm flipV="1">
            <a:off x="1908175" y="1416050"/>
            <a:ext cx="6664325" cy="254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8677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 bwMode="auto">
          <a:xfrm>
            <a:off x="2017927" y="5026112"/>
            <a:ext cx="5362385" cy="17152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79400"/>
            <a:ext cx="6704013" cy="1143000"/>
          </a:xfrm>
        </p:spPr>
        <p:txBody>
          <a:bodyPr/>
          <a:lstStyle/>
          <a:p>
            <a:pPr eaLnBrk="1" hangingPunct="1"/>
            <a:r>
              <a:rPr lang="en-US" altLang="da-DK" sz="4800" b="1" dirty="0" smtClean="0"/>
              <a:t>Supplies to bring</a:t>
            </a:r>
            <a:endParaRPr lang="en-US" altLang="da-DK" sz="3600" dirty="0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46250" y="1480592"/>
            <a:ext cx="5562600" cy="3476625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da-DK" sz="2400" b="1" dirty="0" smtClean="0"/>
              <a:t>Extension Cord</a:t>
            </a:r>
          </a:p>
          <a:p>
            <a:pPr eaLnBrk="1" hangingPunct="1"/>
            <a:r>
              <a:rPr lang="en-US" altLang="da-DK" sz="2400" b="1" dirty="0" smtClean="0"/>
              <a:t>Power strip</a:t>
            </a:r>
          </a:p>
          <a:p>
            <a:pPr eaLnBrk="1" hangingPunct="1"/>
            <a:r>
              <a:rPr lang="en-US" altLang="da-DK" sz="2400" b="1" dirty="0" smtClean="0"/>
              <a:t>Broom and dustpan</a:t>
            </a:r>
          </a:p>
          <a:p>
            <a:pPr eaLnBrk="1" hangingPunct="1"/>
            <a:r>
              <a:rPr lang="en-US" altLang="da-DK" sz="2400" b="1" dirty="0" smtClean="0"/>
              <a:t>Tape, pens, string</a:t>
            </a:r>
          </a:p>
          <a:p>
            <a:pPr eaLnBrk="1" hangingPunct="1"/>
            <a:r>
              <a:rPr lang="en-US" altLang="da-DK" sz="2400" b="1" dirty="0" smtClean="0"/>
              <a:t>Small ladder</a:t>
            </a:r>
          </a:p>
          <a:p>
            <a:pPr eaLnBrk="1" hangingPunct="1"/>
            <a:r>
              <a:rPr lang="en-US" altLang="da-DK" sz="2400" b="1" dirty="0" smtClean="0"/>
              <a:t>Rubbish container for your stand</a:t>
            </a:r>
          </a:p>
          <a:p>
            <a:pPr eaLnBrk="1" hangingPunct="1"/>
            <a:r>
              <a:rPr lang="en-US" altLang="da-DK" sz="2400" b="1" dirty="0" smtClean="0"/>
              <a:t>Vacuum</a:t>
            </a:r>
          </a:p>
        </p:txBody>
      </p:sp>
      <p:sp>
        <p:nvSpPr>
          <p:cNvPr id="25604" name="Line 4"/>
          <p:cNvSpPr>
            <a:spLocks noChangeShapeType="1"/>
          </p:cNvSpPr>
          <p:nvPr/>
        </p:nvSpPr>
        <p:spPr bwMode="auto">
          <a:xfrm>
            <a:off x="1828800" y="1435100"/>
            <a:ext cx="6704013" cy="1905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7" descr="airmax_oko-thumb-400x5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4603359"/>
            <a:ext cx="1728192" cy="1805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28116"/>
            <a:ext cx="1694399" cy="162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026112"/>
            <a:ext cx="1828776" cy="1285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054553"/>
            <a:ext cx="1440160" cy="140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4725144"/>
            <a:ext cx="1183092" cy="172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2"/>
          <p:cNvSpPr>
            <a:spLocks noChangeArrowheads="1"/>
          </p:cNvSpPr>
          <p:nvPr/>
        </p:nvSpPr>
        <p:spPr bwMode="auto">
          <a:xfrm>
            <a:off x="3124200" y="5029200"/>
            <a:ext cx="1600200" cy="1828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117475" y="0"/>
            <a:ext cx="3490913" cy="1524000"/>
          </a:xfrm>
          <a:solidFill>
            <a:schemeClr val="bg1"/>
          </a:solidFill>
        </p:spPr>
        <p:txBody>
          <a:bodyPr/>
          <a:lstStyle/>
          <a:p>
            <a:pPr algn="l" eaLnBrk="1" hangingPunct="1">
              <a:defRPr/>
            </a:pPr>
            <a:r>
              <a:rPr lang="en-US" sz="3600" b="1" dirty="0" smtClean="0">
                <a:latin typeface="+mn-lt"/>
              </a:rPr>
              <a:t>NAME PLATES</a:t>
            </a:r>
          </a:p>
        </p:txBody>
      </p:sp>
      <p:pic>
        <p:nvPicPr>
          <p:cNvPr id="41988" name="Picture 4" descr="MIC_3449-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371600"/>
            <a:ext cx="3505200" cy="2333625"/>
          </a:xfrm>
          <a:prstGeom prst="rect">
            <a:avLst/>
          </a:prstGeom>
          <a:noFill/>
          <a:ln w="9525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dist="76200" dir="2700000" algn="ctr" rotWithShape="0">
              <a:schemeClr val="bg2">
                <a:lumMod val="40000"/>
                <a:lumOff val="60000"/>
              </a:schemeClr>
            </a:outerShdw>
          </a:effectLst>
          <a:extLst/>
        </p:spPr>
      </p:pic>
      <p:pic>
        <p:nvPicPr>
          <p:cNvPr id="41989" name="Picture 5" descr="MIC_3481-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267200"/>
            <a:ext cx="3429000" cy="22828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dist="76200" dir="2700000" algn="ctr" rotWithShape="0">
              <a:schemeClr val="bg2">
                <a:lumMod val="40000"/>
                <a:lumOff val="60000"/>
              </a:schemeClr>
            </a:outerShdw>
          </a:effectLst>
          <a:extLst/>
        </p:spPr>
      </p:pic>
      <p:pic>
        <p:nvPicPr>
          <p:cNvPr id="41990" name="Picture 6" descr="MIC_3485-copy"/>
          <p:cNvPicPr>
            <a:picLocks noChangeAspect="1" noChangeArrowheads="1"/>
          </p:cNvPicPr>
          <p:nvPr/>
        </p:nvPicPr>
        <p:blipFill>
          <a:blip r:embed="rId5" cstate="print">
            <a:lum bright="-6000"/>
          </a:blip>
          <a:srcRect/>
          <a:stretch>
            <a:fillRect/>
          </a:stretch>
        </p:blipFill>
        <p:spPr bwMode="auto">
          <a:xfrm>
            <a:off x="4343400" y="4267200"/>
            <a:ext cx="3433763" cy="2286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dist="76200" dir="2700000" algn="ctr" rotWithShape="0">
              <a:schemeClr val="bg2">
                <a:lumMod val="40000"/>
                <a:lumOff val="60000"/>
              </a:schemeClr>
            </a:outerShdw>
          </a:effectLst>
          <a:extLst/>
        </p:spPr>
      </p:pic>
      <p:sp>
        <p:nvSpPr>
          <p:cNvPr id="3789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343275" y="279400"/>
            <a:ext cx="5791200" cy="1905000"/>
          </a:xfrm>
          <a:noFill/>
        </p:spPr>
        <p:txBody>
          <a:bodyPr/>
          <a:lstStyle/>
          <a:p>
            <a:pPr marL="669925" lvl="1" indent="-325438" eaLnBrk="1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Times" pitchFamily="-48" charset="0"/>
              <a:buNone/>
            </a:pPr>
            <a:r>
              <a:rPr lang="en-US" altLang="da-DK" sz="2400" smtClean="0"/>
              <a:t>	Each nation will be provided a name plate showing the nations name and national flag.  Please hang your name plate so that it is visible.</a:t>
            </a:r>
          </a:p>
          <a:p>
            <a:pPr marL="669925" lvl="1" indent="-325438" algn="ctr" eaLnBrk="1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Times" pitchFamily="-48" charset="0"/>
              <a:buNone/>
            </a:pPr>
            <a:r>
              <a:rPr lang="en-US" altLang="da-DK" sz="2400" b="1" smtClean="0">
                <a:solidFill>
                  <a:srgbClr val="C00000"/>
                </a:solidFill>
              </a:rPr>
              <a:t>NOTE:</a:t>
            </a:r>
            <a:r>
              <a:rPr lang="en-US" altLang="da-DK" sz="2400" b="1" smtClean="0"/>
              <a:t>  This is the </a:t>
            </a:r>
            <a:r>
              <a:rPr lang="en-US" altLang="da-DK" sz="2400" b="1" smtClean="0">
                <a:solidFill>
                  <a:srgbClr val="C00000"/>
                </a:solidFill>
              </a:rPr>
              <a:t>ONLY</a:t>
            </a:r>
            <a:r>
              <a:rPr lang="en-US" altLang="da-DK" sz="2400" b="1" smtClean="0"/>
              <a:t> item </a:t>
            </a:r>
            <a:br>
              <a:rPr lang="en-US" altLang="da-DK" sz="2400" b="1" smtClean="0"/>
            </a:br>
            <a:r>
              <a:rPr lang="en-US" altLang="da-DK" sz="2400" b="1" smtClean="0"/>
              <a:t>that can be hung from the ceiling</a:t>
            </a:r>
            <a:endParaRPr lang="en-US" altLang="da-DK" sz="2400" smtClean="0"/>
          </a:p>
        </p:txBody>
      </p:sp>
      <p:sp>
        <p:nvSpPr>
          <p:cNvPr id="394248" name="Oval 8"/>
          <p:cNvSpPr>
            <a:spLocks noChangeArrowheads="1"/>
          </p:cNvSpPr>
          <p:nvPr/>
        </p:nvSpPr>
        <p:spPr bwMode="auto">
          <a:xfrm>
            <a:off x="2286000" y="1600200"/>
            <a:ext cx="762000" cy="609600"/>
          </a:xfrm>
          <a:prstGeom prst="ellipse">
            <a:avLst/>
          </a:prstGeom>
          <a:noFill/>
          <a:ln w="635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394249" name="Oval 9"/>
          <p:cNvSpPr>
            <a:spLocks noChangeArrowheads="1"/>
          </p:cNvSpPr>
          <p:nvPr/>
        </p:nvSpPr>
        <p:spPr bwMode="auto">
          <a:xfrm>
            <a:off x="1295400" y="1752600"/>
            <a:ext cx="762000" cy="609600"/>
          </a:xfrm>
          <a:prstGeom prst="ellipse">
            <a:avLst/>
          </a:prstGeom>
          <a:noFill/>
          <a:ln w="635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394250" name="Oval 10"/>
          <p:cNvSpPr>
            <a:spLocks noChangeArrowheads="1"/>
          </p:cNvSpPr>
          <p:nvPr/>
        </p:nvSpPr>
        <p:spPr bwMode="auto">
          <a:xfrm>
            <a:off x="1752600" y="4114800"/>
            <a:ext cx="762000" cy="609600"/>
          </a:xfrm>
          <a:prstGeom prst="ellipse">
            <a:avLst/>
          </a:prstGeom>
          <a:noFill/>
          <a:ln w="635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394251" name="Oval 11"/>
          <p:cNvSpPr>
            <a:spLocks noChangeArrowheads="1"/>
          </p:cNvSpPr>
          <p:nvPr/>
        </p:nvSpPr>
        <p:spPr bwMode="auto">
          <a:xfrm>
            <a:off x="4495800" y="4495800"/>
            <a:ext cx="762000" cy="609600"/>
          </a:xfrm>
          <a:prstGeom prst="ellipse">
            <a:avLst/>
          </a:prstGeom>
          <a:noFill/>
          <a:ln w="635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pic>
        <p:nvPicPr>
          <p:cNvPr id="41996" name="Picture 3" descr="IMG_345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2819400"/>
            <a:ext cx="2825750" cy="17018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dist="76200" dir="2700000" algn="ctr" rotWithShape="0">
              <a:schemeClr val="bg2">
                <a:lumMod val="40000"/>
                <a:lumOff val="60000"/>
              </a:scheme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98767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4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942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94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94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94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942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94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94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94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942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94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4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94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942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94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94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48" grpId="0" animBg="1"/>
      <p:bldP spid="394249" grpId="0" animBg="1"/>
      <p:bldP spid="394250" grpId="0" animBg="1"/>
      <p:bldP spid="39425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Instructions – Set-Up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</a:t>
            </a:r>
            <a:r>
              <a:rPr lang="en-US" dirty="0"/>
              <a:t>nation may decide whether they wish to sell items on Saturday or not. </a:t>
            </a:r>
          </a:p>
          <a:p>
            <a:r>
              <a:rPr lang="en-US" dirty="0"/>
              <a:t>Each room/area will have a board member or board representative monitoring set-up </a:t>
            </a:r>
            <a:r>
              <a:rPr lang="en-US" dirty="0" smtClean="0"/>
              <a:t>procedures</a:t>
            </a:r>
            <a:r>
              <a:rPr lang="en-US" dirty="0"/>
              <a:t> </a:t>
            </a:r>
            <a:r>
              <a:rPr lang="en-US" dirty="0" smtClean="0"/>
              <a:t>and assisting where necessary.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060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Instructions – During the Bazaar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Ensure you have change.  The bank will not be open to make change.</a:t>
            </a:r>
          </a:p>
          <a:p>
            <a:r>
              <a:rPr lang="en-US" dirty="0" smtClean="0"/>
              <a:t>NIC/NCB Information </a:t>
            </a:r>
            <a:r>
              <a:rPr lang="en-US" dirty="0"/>
              <a:t>desk </a:t>
            </a:r>
            <a:r>
              <a:rPr lang="en-US" dirty="0" smtClean="0"/>
              <a:t>is in front of the </a:t>
            </a:r>
            <a:r>
              <a:rPr lang="en-US" dirty="0" err="1" smtClean="0"/>
              <a:t>Luns</a:t>
            </a:r>
            <a:r>
              <a:rPr lang="en-US" dirty="0" smtClean="0"/>
              <a:t> Theater</a:t>
            </a:r>
          </a:p>
          <a:p>
            <a:r>
              <a:rPr lang="en-US" dirty="0"/>
              <a:t>Keep the area clean.  Take trash outside (put IN the bins, not around) as needed; don’t save it all until the end of the bazaar</a:t>
            </a:r>
          </a:p>
          <a:p>
            <a:pPr lvl="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276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ChangeArrowheads="1"/>
          </p:cNvSpPr>
          <p:nvPr/>
        </p:nvSpPr>
        <p:spPr bwMode="auto">
          <a:xfrm>
            <a:off x="-533400" y="-228600"/>
            <a:ext cx="9677400" cy="7086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a-DK" sz="6500" b="1" smtClean="0"/>
              <a:t>Dealing with Trash</a:t>
            </a:r>
            <a:r>
              <a:rPr lang="en-US" altLang="da-DK" sz="5400" b="1" smtClean="0"/>
              <a:t/>
            </a:r>
            <a:br>
              <a:rPr lang="en-US" altLang="da-DK" sz="5400" b="1" smtClean="0"/>
            </a:br>
            <a:r>
              <a:rPr lang="en-US" altLang="da-DK" smtClean="0"/>
              <a:t/>
            </a:r>
            <a:br>
              <a:rPr lang="en-US" altLang="da-DK" smtClean="0"/>
            </a:br>
            <a:endParaRPr lang="en-US" altLang="da-DK" smtClean="0"/>
          </a:p>
        </p:txBody>
      </p:sp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420938"/>
            <a:ext cx="3525838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 Box 4"/>
          <p:cNvSpPr txBox="1">
            <a:spLocks noChangeArrowheads="1"/>
          </p:cNvSpPr>
          <p:nvPr/>
        </p:nvSpPr>
        <p:spPr bwMode="auto">
          <a:xfrm>
            <a:off x="533400" y="1905000"/>
            <a:ext cx="4953000" cy="37861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4800" b="1" dirty="0" smtClean="0">
                <a:solidFill>
                  <a:schemeClr val="tx2"/>
                </a:solidFill>
                <a:latin typeface="+mn-lt"/>
              </a:rPr>
              <a:t>A Primer on disposing of waste before, during, and after the Bazaar </a:t>
            </a:r>
          </a:p>
        </p:txBody>
      </p:sp>
    </p:spTree>
    <p:extLst>
      <p:ext uri="{BB962C8B-B14F-4D97-AF65-F5344CB8AC3E}">
        <p14:creationId xmlns:p14="http://schemas.microsoft.com/office/powerpoint/2010/main" val="41901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84163"/>
            <a:ext cx="6096000" cy="1143000"/>
          </a:xfrm>
        </p:spPr>
        <p:txBody>
          <a:bodyPr/>
          <a:lstStyle/>
          <a:p>
            <a:pPr eaLnBrk="1" hangingPunct="1"/>
            <a:r>
              <a:rPr lang="nl-NL" altLang="da-DK" sz="3600" b="1" smtClean="0"/>
              <a:t>Welcome</a:t>
            </a:r>
            <a:r>
              <a:rPr lang="nl-NL" altLang="da-DK" sz="3600" b="1" smtClean="0">
                <a:solidFill>
                  <a:schemeClr val="accent2"/>
                </a:solidFill>
              </a:rPr>
              <a:t> </a:t>
            </a:r>
            <a:r>
              <a:rPr lang="en-US" altLang="da-DK" smtClean="0"/>
              <a:t/>
            </a:r>
            <a:br>
              <a:rPr lang="en-US" altLang="da-DK" smtClean="0"/>
            </a:br>
            <a:r>
              <a:rPr lang="en-US" altLang="da-DK" sz="2000" smtClean="0"/>
              <a:t>Jimmie Bradshaw  - President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12913" y="1773238"/>
            <a:ext cx="7086600" cy="4038600"/>
          </a:xfrm>
        </p:spPr>
        <p:txBody>
          <a:bodyPr/>
          <a:lstStyle/>
          <a:p>
            <a:pPr eaLnBrk="1" hangingPunct="1"/>
            <a:r>
              <a:rPr lang="en-US" altLang="da-DK" b="1" dirty="0" smtClean="0"/>
              <a:t>Welcome</a:t>
            </a:r>
          </a:p>
          <a:p>
            <a:pPr eaLnBrk="1" hangingPunct="1"/>
            <a:r>
              <a:rPr lang="en-US" altLang="da-DK" b="1" dirty="0" smtClean="0"/>
              <a:t>Approval of 21 October minutes</a:t>
            </a:r>
          </a:p>
          <a:p>
            <a:pPr eaLnBrk="1" hangingPunct="1">
              <a:buFontTx/>
              <a:buNone/>
            </a:pPr>
            <a:endParaRPr lang="en-US" altLang="da-DK" b="1" dirty="0" smtClean="0"/>
          </a:p>
          <a:p>
            <a:pPr eaLnBrk="1" hangingPunct="1"/>
            <a:endParaRPr lang="en-US" altLang="da-DK" b="1" dirty="0" smtClean="0"/>
          </a:p>
          <a:p>
            <a:pPr eaLnBrk="1" hangingPunct="1"/>
            <a:endParaRPr lang="en-US" altLang="da-DK" b="1" dirty="0" smtClean="0"/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1828800" y="1438275"/>
            <a:ext cx="6551613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altLang="da-DK" smtClean="0"/>
          </a:p>
        </p:txBody>
      </p:sp>
      <p:sp>
        <p:nvSpPr>
          <p:cNvPr id="4608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altLang="da-DK" smtClean="0"/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11113"/>
            <a:ext cx="9148763" cy="594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3797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2882" t="21239" r="8492" b="6859"/>
          <a:stretch/>
        </p:blipFill>
        <p:spPr>
          <a:xfrm>
            <a:off x="215007" y="1377360"/>
            <a:ext cx="8928993" cy="5040560"/>
          </a:xfrm>
          <a:prstGeom prst="rect">
            <a:avLst/>
          </a:prstGeom>
        </p:spPr>
      </p:pic>
      <p:sp>
        <p:nvSpPr>
          <p:cNvPr id="32771" name="AutoShape 5"/>
          <p:cNvSpPr>
            <a:spLocks noChangeArrowheads="1"/>
          </p:cNvSpPr>
          <p:nvPr/>
        </p:nvSpPr>
        <p:spPr bwMode="auto">
          <a:xfrm>
            <a:off x="323528" y="4293096"/>
            <a:ext cx="1524000" cy="792000"/>
          </a:xfrm>
          <a:prstGeom prst="leftArrow">
            <a:avLst>
              <a:gd name="adj1" fmla="val 50000"/>
              <a:gd name="adj2" fmla="val 35714"/>
            </a:avLst>
          </a:prstGeom>
          <a:solidFill>
            <a:srgbClr val="FF0000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32772" name="AutoShape 6"/>
          <p:cNvSpPr>
            <a:spLocks noChangeArrowheads="1"/>
          </p:cNvSpPr>
          <p:nvPr/>
        </p:nvSpPr>
        <p:spPr bwMode="auto">
          <a:xfrm rot="10800000">
            <a:off x="6477000" y="4103188"/>
            <a:ext cx="2209800" cy="1080000"/>
          </a:xfrm>
          <a:prstGeom prst="leftArrow">
            <a:avLst>
              <a:gd name="adj1" fmla="val 50000"/>
              <a:gd name="adj2" fmla="val 51793"/>
            </a:avLst>
          </a:prstGeom>
          <a:solidFill>
            <a:srgbClr val="FF0000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 rot="19150855">
            <a:off x="923207" y="5283544"/>
            <a:ext cx="1342235" cy="792000"/>
          </a:xfrm>
          <a:prstGeom prst="leftArrow">
            <a:avLst>
              <a:gd name="adj1" fmla="val 50000"/>
              <a:gd name="adj2" fmla="val 35714"/>
            </a:avLst>
          </a:prstGeom>
          <a:solidFill>
            <a:srgbClr val="FF0000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1562248" y="0"/>
            <a:ext cx="7596336" cy="1143000"/>
          </a:xfrm>
        </p:spPr>
        <p:txBody>
          <a:bodyPr/>
          <a:lstStyle/>
          <a:p>
            <a:pPr eaLnBrk="1" hangingPunct="1"/>
            <a:r>
              <a:rPr lang="tr-TR" altLang="da-DK" sz="3600" b="1" dirty="0" smtClean="0"/>
              <a:t>GARBAGE MANAGEMENT</a:t>
            </a:r>
            <a:r>
              <a:rPr lang="da-DK" altLang="da-DK" sz="3600" b="1" dirty="0" smtClean="0"/>
              <a:t/>
            </a:r>
            <a:br>
              <a:rPr lang="da-DK" altLang="da-DK" sz="3600" b="1" dirty="0" smtClean="0"/>
            </a:br>
            <a:r>
              <a:rPr lang="da-DK" altLang="da-DK" sz="3600" b="1" dirty="0" smtClean="0"/>
              <a:t>Outside Trash Bins</a:t>
            </a:r>
            <a:endParaRPr lang="tr-TR" altLang="da-DK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139698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ktangel 1"/>
          <p:cNvSpPr>
            <a:spLocks noChangeArrowheads="1"/>
          </p:cNvSpPr>
          <p:nvPr/>
        </p:nvSpPr>
        <p:spPr bwMode="auto">
          <a:xfrm>
            <a:off x="2771775" y="5732463"/>
            <a:ext cx="4321175" cy="1009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a-DK" altLang="da-DK"/>
          </a:p>
        </p:txBody>
      </p:sp>
      <p:sp>
        <p:nvSpPr>
          <p:cNvPr id="43011" name="Rectangle 4"/>
          <p:cNvSpPr>
            <a:spLocks noGrp="1" noChangeArrowheads="1"/>
          </p:cNvSpPr>
          <p:nvPr>
            <p:ph type="title"/>
          </p:nvPr>
        </p:nvSpPr>
        <p:spPr>
          <a:xfrm>
            <a:off x="1562248" y="0"/>
            <a:ext cx="7596336" cy="1143000"/>
          </a:xfrm>
        </p:spPr>
        <p:txBody>
          <a:bodyPr/>
          <a:lstStyle/>
          <a:p>
            <a:pPr eaLnBrk="1" hangingPunct="1"/>
            <a:r>
              <a:rPr lang="tr-TR" altLang="da-DK" sz="3600" b="1" dirty="0" smtClean="0"/>
              <a:t>GARBAGE MANAGEMENT</a:t>
            </a:r>
            <a:r>
              <a:rPr lang="da-DK" altLang="da-DK" sz="3600" b="1" dirty="0" smtClean="0"/>
              <a:t/>
            </a:r>
            <a:br>
              <a:rPr lang="da-DK" altLang="da-DK" sz="3600" b="1" dirty="0" smtClean="0"/>
            </a:br>
            <a:r>
              <a:rPr lang="da-DK" altLang="da-DK" sz="3600" b="1" dirty="0" smtClean="0"/>
              <a:t>inside Bazaar</a:t>
            </a:r>
            <a:endParaRPr lang="tr-TR" altLang="da-DK" sz="3600" b="1" dirty="0" smtClean="0"/>
          </a:p>
        </p:txBody>
      </p:sp>
      <p:pic>
        <p:nvPicPr>
          <p:cNvPr id="122885" name="Picture 5" descr="IMG_3447"/>
          <p:cNvPicPr>
            <a:picLocks noChangeAspect="1" noChangeArrowheads="1"/>
          </p:cNvPicPr>
          <p:nvPr/>
        </p:nvPicPr>
        <p:blipFill>
          <a:blip r:embed="rId2" cstate="print"/>
          <a:srcRect l="27827" t="15303" r="27733" b="15231"/>
          <a:stretch>
            <a:fillRect/>
          </a:stretch>
        </p:blipFill>
        <p:spPr bwMode="auto">
          <a:xfrm>
            <a:off x="6407164" y="1412776"/>
            <a:ext cx="2485316" cy="5183287"/>
          </a:xfrm>
          <a:prstGeom prst="rect">
            <a:avLst/>
          </a:prstGeom>
          <a:noFill/>
          <a:ln w="127000">
            <a:solidFill>
              <a:srgbClr val="FFFF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/>
        </p:spPr>
      </p:pic>
      <p:sp>
        <p:nvSpPr>
          <p:cNvPr id="43013" name="Text Box 13"/>
          <p:cNvSpPr txBox="1">
            <a:spLocks noChangeArrowheads="1"/>
          </p:cNvSpPr>
          <p:nvPr/>
        </p:nvSpPr>
        <p:spPr bwMode="auto">
          <a:xfrm>
            <a:off x="303212" y="1984375"/>
            <a:ext cx="534890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da-DK" b="1" dirty="0"/>
              <a:t>CLEAN UP:</a:t>
            </a:r>
          </a:p>
          <a:p>
            <a:endParaRPr lang="en-US" altLang="da-DK" b="1" dirty="0"/>
          </a:p>
          <a:p>
            <a:r>
              <a:rPr lang="en-US" altLang="da-DK" b="1" dirty="0"/>
              <a:t>We are responsible of the garbage bins closest to our stands.</a:t>
            </a:r>
          </a:p>
          <a:p>
            <a:endParaRPr lang="en-US" altLang="da-DK" b="1" dirty="0"/>
          </a:p>
          <a:p>
            <a:r>
              <a:rPr lang="en-US" altLang="da-DK" b="1" dirty="0"/>
              <a:t>Empty yellow </a:t>
            </a:r>
            <a:r>
              <a:rPr lang="en-US" altLang="da-DK" b="1" dirty="0" smtClean="0"/>
              <a:t>garbage </a:t>
            </a:r>
            <a:r>
              <a:rPr lang="en-US" altLang="da-DK" b="1" dirty="0"/>
              <a:t>pails </a:t>
            </a:r>
            <a:r>
              <a:rPr lang="en-US" altLang="da-DK" b="1" dirty="0" smtClean="0"/>
              <a:t>hourly – or before if needed. Replace </a:t>
            </a:r>
            <a:r>
              <a:rPr lang="en-US" altLang="da-DK" b="1" dirty="0"/>
              <a:t>the white bag with </a:t>
            </a:r>
            <a:r>
              <a:rPr lang="en-US" altLang="da-DK" b="1" dirty="0" smtClean="0"/>
              <a:t>a </a:t>
            </a:r>
            <a:r>
              <a:rPr lang="en-US" altLang="da-DK" b="1" dirty="0"/>
              <a:t>new one.</a:t>
            </a:r>
          </a:p>
          <a:p>
            <a:endParaRPr lang="en-US" altLang="da-DK" b="1" dirty="0"/>
          </a:p>
          <a:p>
            <a:r>
              <a:rPr lang="en-US" altLang="da-DK" b="1" dirty="0" smtClean="0"/>
              <a:t>Throw filled white </a:t>
            </a:r>
            <a:r>
              <a:rPr lang="en-US" altLang="da-DK" b="1" dirty="0"/>
              <a:t>garbage </a:t>
            </a:r>
            <a:r>
              <a:rPr lang="en-US" altLang="da-DK" b="1" dirty="0" smtClean="0"/>
              <a:t>bags in </a:t>
            </a:r>
            <a:r>
              <a:rPr lang="en-US" altLang="da-DK" b="1" dirty="0"/>
              <a:t>appropriate </a:t>
            </a:r>
            <a:r>
              <a:rPr lang="en-US" altLang="da-DK" b="1" dirty="0" smtClean="0"/>
              <a:t>bins/container ONLY (outside </a:t>
            </a:r>
            <a:r>
              <a:rPr lang="en-US" altLang="da-DK" b="1" dirty="0"/>
              <a:t>behind </a:t>
            </a:r>
            <a:r>
              <a:rPr lang="en-US" altLang="da-DK" b="1" dirty="0" smtClean="0"/>
              <a:t>kitchen.</a:t>
            </a:r>
            <a:endParaRPr lang="tr-TR" altLang="da-DK" b="1" dirty="0"/>
          </a:p>
        </p:txBody>
      </p:sp>
    </p:spTree>
    <p:extLst>
      <p:ext uri="{BB962C8B-B14F-4D97-AF65-F5344CB8AC3E}">
        <p14:creationId xmlns:p14="http://schemas.microsoft.com/office/powerpoint/2010/main" val="226433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9"/>
          <p:cNvSpPr>
            <a:spLocks noChangeArrowheads="1"/>
          </p:cNvSpPr>
          <p:nvPr/>
        </p:nvSpPr>
        <p:spPr bwMode="auto">
          <a:xfrm>
            <a:off x="1" y="0"/>
            <a:ext cx="9144000" cy="7086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3048000" y="5486400"/>
            <a:ext cx="28194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34820" name="Rectangle 3"/>
          <p:cNvSpPr>
            <a:spLocks noChangeArrowheads="1"/>
          </p:cNvSpPr>
          <p:nvPr/>
        </p:nvSpPr>
        <p:spPr bwMode="auto">
          <a:xfrm>
            <a:off x="2743200" y="0"/>
            <a:ext cx="28194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34821" name="Rectangle 4"/>
          <p:cNvSpPr>
            <a:spLocks noGrp="1" noChangeArrowheads="1"/>
          </p:cNvSpPr>
          <p:nvPr>
            <p:ph type="title"/>
          </p:nvPr>
        </p:nvSpPr>
        <p:spPr>
          <a:xfrm>
            <a:off x="1" y="2868613"/>
            <a:ext cx="9144000" cy="1352550"/>
          </a:xfrm>
        </p:spPr>
        <p:txBody>
          <a:bodyPr/>
          <a:lstStyle/>
          <a:p>
            <a:pPr eaLnBrk="1" hangingPunct="1"/>
            <a:r>
              <a:rPr lang="en-US" altLang="da-DK" sz="4000" b="1" dirty="0" smtClean="0"/>
              <a:t>Keeping the Bazaar Clean</a:t>
            </a:r>
            <a:br>
              <a:rPr lang="en-US" altLang="da-DK" sz="4000" b="1" dirty="0" smtClean="0"/>
            </a:br>
            <a:r>
              <a:rPr lang="en-US" altLang="da-DK" sz="4000" b="1" dirty="0" smtClean="0"/>
              <a:t>MONITOR TRASH – EMPTY OFTEN</a:t>
            </a:r>
            <a:endParaRPr lang="en-US" altLang="da-DK" sz="3200" dirty="0" smtClean="0"/>
          </a:p>
        </p:txBody>
      </p:sp>
      <p:pic>
        <p:nvPicPr>
          <p:cNvPr id="29702" name="Picture 5" descr="MIC_3502-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525" y="250825"/>
            <a:ext cx="3581400" cy="23860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1">
                <a:lumMod val="75000"/>
                <a:alpha val="82000"/>
              </a:schemeClr>
            </a:outerShdw>
          </a:effectLst>
          <a:extLst/>
        </p:spPr>
      </p:pic>
      <p:pic>
        <p:nvPicPr>
          <p:cNvPr id="29703" name="Picture 6" descr="MIC_3505-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263525"/>
            <a:ext cx="3429000" cy="23733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1">
                <a:lumMod val="75000"/>
                <a:alpha val="82000"/>
              </a:schemeClr>
            </a:outerShdw>
          </a:effectLst>
          <a:extLst/>
        </p:spPr>
      </p:pic>
      <p:pic>
        <p:nvPicPr>
          <p:cNvPr id="29704" name="Picture 7" descr="MIC_3521-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625" y="4470400"/>
            <a:ext cx="3352800" cy="2232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1">
                <a:lumMod val="75000"/>
                <a:alpha val="82000"/>
              </a:schemeClr>
            </a:outerShdw>
          </a:effectLst>
          <a:extLst/>
        </p:spPr>
      </p:pic>
      <p:pic>
        <p:nvPicPr>
          <p:cNvPr id="29705" name="Picture 8" descr="MIC_3539-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3238" y="4521200"/>
            <a:ext cx="3276600" cy="218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1">
                <a:lumMod val="75000"/>
                <a:alpha val="82000"/>
              </a:scheme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69936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Instructions – During the Bazaar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800" dirty="0"/>
              <a:t>The NCB President &amp; Vice-President will be escorting the patrons around the bazaar </a:t>
            </a:r>
            <a:r>
              <a:rPr lang="en-US" sz="2800" dirty="0" smtClean="0"/>
              <a:t>area starting in the restaurant area. </a:t>
            </a:r>
          </a:p>
          <a:p>
            <a:pPr lvl="0"/>
            <a:r>
              <a:rPr lang="en-US" sz="2800" dirty="0" smtClean="0"/>
              <a:t>A </a:t>
            </a:r>
            <a:r>
              <a:rPr lang="en-US" sz="2800" dirty="0"/>
              <a:t>board member or board representative will let you know when they are close to your stand.  Please be ready to greet them and if you would like a </a:t>
            </a:r>
            <a:r>
              <a:rPr lang="en-US" sz="2800" dirty="0" smtClean="0"/>
              <a:t>group </a:t>
            </a:r>
            <a:r>
              <a:rPr lang="en-US" sz="2800" dirty="0"/>
              <a:t>photo, have your volunteers ready. 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778309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Instructions – During the Bazaar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8840"/>
            <a:ext cx="7772400" cy="4114800"/>
          </a:xfrm>
        </p:spPr>
        <p:txBody>
          <a:bodyPr/>
          <a:lstStyle/>
          <a:p>
            <a:pPr lvl="0"/>
            <a:r>
              <a:rPr lang="en-US" dirty="0" smtClean="0"/>
              <a:t>A board member or board representative will be in each area to assist.  </a:t>
            </a:r>
          </a:p>
          <a:p>
            <a:r>
              <a:rPr lang="en-US" dirty="0"/>
              <a:t>In case of emergency (NATO security/fire needed immediately), please call x4000 from inside NATO or 02 707 4000.  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610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Instructions – Do’s &amp; </a:t>
            </a:r>
            <a:r>
              <a:rPr lang="en-US" dirty="0" err="1" smtClean="0"/>
              <a:t>Don’t’s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Food/drink is only allowed in the International Restaurant area. </a:t>
            </a:r>
            <a:endParaRPr lang="en-US" dirty="0" smtClean="0"/>
          </a:p>
          <a:p>
            <a:pPr lvl="0"/>
            <a:r>
              <a:rPr lang="en-US" dirty="0" smtClean="0"/>
              <a:t>You </a:t>
            </a:r>
            <a:r>
              <a:rPr lang="en-US" dirty="0"/>
              <a:t>are still free to sell unopened or wrapped bottles/food from your National Stands. </a:t>
            </a:r>
            <a:endParaRPr lang="en-US" dirty="0" smtClean="0"/>
          </a:p>
          <a:p>
            <a:pPr lvl="0"/>
            <a:r>
              <a:rPr lang="en-US" dirty="0" smtClean="0"/>
              <a:t>Food </a:t>
            </a:r>
            <a:r>
              <a:rPr lang="en-US" dirty="0"/>
              <a:t>&amp; drink for immediate consumption cannot be sold at national stands.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0137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Instructions – Do’s &amp; </a:t>
            </a:r>
            <a:r>
              <a:rPr lang="en-US" dirty="0" err="1" smtClean="0"/>
              <a:t>Don’t’s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The whole area of the Bazaar is Non-Smoking. Ashtrays are provided outside the building at all regu­lar entrance points. </a:t>
            </a:r>
          </a:p>
          <a:p>
            <a:pPr lvl="0"/>
            <a:r>
              <a:rPr lang="en-US" dirty="0"/>
              <a:t>No food, drink or unaccompanied children will be allowed in the </a:t>
            </a:r>
            <a:r>
              <a:rPr lang="en-US" dirty="0" err="1"/>
              <a:t>Luns</a:t>
            </a:r>
            <a:r>
              <a:rPr lang="en-US" dirty="0"/>
              <a:t> Theatre where the Tombola will take place.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8139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6"/>
          <p:cNvSpPr>
            <a:spLocks noChangeArrowheads="1"/>
          </p:cNvSpPr>
          <p:nvPr/>
        </p:nvSpPr>
        <p:spPr bwMode="auto">
          <a:xfrm>
            <a:off x="0" y="0"/>
            <a:ext cx="7623175" cy="67421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pic>
        <p:nvPicPr>
          <p:cNvPr id="36867" name="Picture 7" descr="frame examp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3181350"/>
            <a:ext cx="1538288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36868" name="Picture 8" descr="Free standing fram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3182938"/>
            <a:ext cx="2651125" cy="291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40965" name="Text Box 9"/>
          <p:cNvSpPr txBox="1">
            <a:spLocks noChangeArrowheads="1"/>
          </p:cNvSpPr>
          <p:nvPr/>
        </p:nvSpPr>
        <p:spPr bwMode="auto">
          <a:xfrm>
            <a:off x="3657600" y="3352800"/>
            <a:ext cx="2971800" cy="1200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CC0000"/>
                </a:solidFill>
                <a:latin typeface="+mn-lt"/>
              </a:rPr>
              <a:t>ONLY</a:t>
            </a:r>
            <a:r>
              <a:rPr lang="en-US" b="1" dirty="0" smtClean="0">
                <a:latin typeface="+mn-lt"/>
              </a:rPr>
              <a:t> freestanding frame or shelving are allowed</a:t>
            </a:r>
          </a:p>
        </p:txBody>
      </p:sp>
      <p:sp>
        <p:nvSpPr>
          <p:cNvPr id="36870" name="AutoShape 10"/>
          <p:cNvSpPr>
            <a:spLocks noChangeArrowheads="1"/>
          </p:cNvSpPr>
          <p:nvPr/>
        </p:nvSpPr>
        <p:spPr bwMode="auto">
          <a:xfrm rot="10800000">
            <a:off x="2133600" y="2492375"/>
            <a:ext cx="12954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1" name="AutoShape 11"/>
          <p:cNvSpPr>
            <a:spLocks noChangeArrowheads="1"/>
          </p:cNvSpPr>
          <p:nvPr/>
        </p:nvSpPr>
        <p:spPr bwMode="auto">
          <a:xfrm rot="10800000" flipH="1">
            <a:off x="6248400" y="2492375"/>
            <a:ext cx="12954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2" name="Text Box 15"/>
          <p:cNvSpPr txBox="1">
            <a:spLocks noChangeArrowheads="1"/>
          </p:cNvSpPr>
          <p:nvPr/>
        </p:nvSpPr>
        <p:spPr bwMode="auto">
          <a:xfrm>
            <a:off x="0" y="1037605"/>
            <a:ext cx="9144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altLang="da-DK" sz="4000" b="1" dirty="0"/>
              <a:t>No Material may be attached to </a:t>
            </a:r>
            <a:br>
              <a:rPr lang="en-US" altLang="da-DK" sz="4000" b="1" dirty="0"/>
            </a:br>
            <a:r>
              <a:rPr lang="en-US" altLang="da-DK" sz="4000" b="1" dirty="0"/>
              <a:t>NATO walls or ceiling</a:t>
            </a:r>
            <a:endParaRPr lang="en-US" altLang="da-DK" sz="4000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2332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da-DK" sz="4400" b="1" dirty="0">
                <a:solidFill>
                  <a:srgbClr val="C00000"/>
                </a:solidFill>
              </a:rPr>
              <a:t>REMINDERS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Instructions – Clean-Up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Clean-up checklists will be on your table.  If you need a new one please see the NIC/NCB Information desk.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997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215900"/>
            <a:ext cx="6913563" cy="1143000"/>
          </a:xfrm>
        </p:spPr>
        <p:txBody>
          <a:bodyPr/>
          <a:lstStyle/>
          <a:p>
            <a:pPr eaLnBrk="1" hangingPunct="1"/>
            <a:r>
              <a:rPr lang="nl-NL" altLang="da-DK" sz="3600" b="1" smtClean="0"/>
              <a:t>Welcome to Members</a:t>
            </a:r>
            <a:r>
              <a:rPr lang="en-US" altLang="da-DK" smtClean="0"/>
              <a:t/>
            </a:r>
            <a:br>
              <a:rPr lang="en-US" altLang="da-DK" smtClean="0"/>
            </a:br>
            <a:r>
              <a:rPr lang="en-US" altLang="da-DK" sz="2000" smtClean="0"/>
              <a:t>Jimmie Bradshaw - President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41488" y="1581150"/>
            <a:ext cx="7151687" cy="3792538"/>
          </a:xfrm>
        </p:spPr>
        <p:txBody>
          <a:bodyPr/>
          <a:lstStyle/>
          <a:p>
            <a:endParaRPr lang="en-US" altLang="da-DK" sz="2000" b="1" dirty="0" smtClean="0">
              <a:solidFill>
                <a:schemeClr val="tx2"/>
              </a:solidFill>
            </a:endParaRPr>
          </a:p>
          <a:p>
            <a:r>
              <a:rPr lang="en-US" altLang="da-DK" sz="2000" b="1" dirty="0" smtClean="0">
                <a:solidFill>
                  <a:schemeClr val="tx2"/>
                </a:solidFill>
              </a:rPr>
              <a:t>Belgium – ANR – Geert Van </a:t>
            </a:r>
            <a:r>
              <a:rPr lang="en-US" altLang="da-DK" sz="2000" b="1" dirty="0" err="1" smtClean="0">
                <a:solidFill>
                  <a:schemeClr val="tx2"/>
                </a:solidFill>
              </a:rPr>
              <a:t>Hessche</a:t>
            </a:r>
            <a:endParaRPr lang="en-US" altLang="da-DK" sz="2000" b="1" dirty="0" smtClean="0">
              <a:solidFill>
                <a:schemeClr val="tx2"/>
              </a:solidFill>
            </a:endParaRPr>
          </a:p>
          <a:p>
            <a:endParaRPr lang="en-US" altLang="da-DK" sz="2000" b="1" dirty="0" smtClean="0"/>
          </a:p>
          <a:p>
            <a:r>
              <a:rPr lang="en-US" altLang="da-DK" sz="2000" b="1" dirty="0" smtClean="0"/>
              <a:t>The </a:t>
            </a:r>
            <a:r>
              <a:rPr lang="en-US" altLang="da-DK" sz="2000" b="1" dirty="0"/>
              <a:t>former Yugoslav Republic of Macedonia* - NR – </a:t>
            </a:r>
            <a:r>
              <a:rPr lang="en-US" altLang="da-DK" sz="2000" b="1" dirty="0" err="1"/>
              <a:t>Lidija</a:t>
            </a:r>
            <a:r>
              <a:rPr lang="en-US" altLang="da-DK" sz="2000" b="1" dirty="0"/>
              <a:t> </a:t>
            </a:r>
            <a:r>
              <a:rPr lang="en-US" altLang="da-DK" sz="2000" b="1" dirty="0" err="1"/>
              <a:t>Jovanoska</a:t>
            </a:r>
            <a:endParaRPr lang="en-US" altLang="da-DK" sz="2000" b="1" dirty="0"/>
          </a:p>
          <a:p>
            <a:endParaRPr lang="da-DK" altLang="da-DK" sz="2000" b="1" dirty="0" smtClean="0">
              <a:solidFill>
                <a:schemeClr val="tx2"/>
              </a:solidFill>
            </a:endParaRP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828800" y="1412875"/>
            <a:ext cx="6948488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9875" y="6584612"/>
            <a:ext cx="50474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*Turkey recognizes the Republic of Macedonia by its constitutional name</a:t>
            </a:r>
            <a:endParaRPr lang="en-US" sz="105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057" t="22267" r="34504" b="4805"/>
          <a:stretch/>
        </p:blipFill>
        <p:spPr>
          <a:xfrm>
            <a:off x="2483768" y="797"/>
            <a:ext cx="4608512" cy="5949169"/>
          </a:xfrm>
          <a:prstGeom prst="rect">
            <a:avLst/>
          </a:prstGeom>
        </p:spPr>
      </p:pic>
      <p:sp>
        <p:nvSpPr>
          <p:cNvPr id="35843" name="Afrundet rektangel 1"/>
          <p:cNvSpPr>
            <a:spLocks noChangeArrowheads="1"/>
          </p:cNvSpPr>
          <p:nvPr/>
        </p:nvSpPr>
        <p:spPr bwMode="auto">
          <a:xfrm>
            <a:off x="3131840" y="260648"/>
            <a:ext cx="2953445" cy="720725"/>
          </a:xfrm>
          <a:prstGeom prst="roundRect">
            <a:avLst>
              <a:gd name="adj" fmla="val 16667"/>
            </a:avLst>
          </a:prstGeom>
          <a:solidFill>
            <a:srgbClr val="FFFF00">
              <a:alpha val="43137"/>
            </a:srgbClr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a-DK" alt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44" y="260648"/>
            <a:ext cx="7772400" cy="1143000"/>
          </a:xfrm>
        </p:spPr>
        <p:txBody>
          <a:bodyPr/>
          <a:lstStyle/>
          <a:p>
            <a:r>
              <a:rPr lang="en-US" dirty="0" smtClean="0"/>
              <a:t>National Stand Clean-Up Checklist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666444" y="1556792"/>
            <a:ext cx="7772400" cy="411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Dismantled and/or stacked tables in designated </a:t>
            </a:r>
            <a:r>
              <a:rPr lang="en-US" sz="2200" dirty="0" smtClean="0"/>
              <a:t>area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200" dirty="0" smtClean="0"/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200" dirty="0" smtClean="0"/>
              <a:t>Took </a:t>
            </a:r>
            <a:r>
              <a:rPr lang="en-US" sz="2200" dirty="0"/>
              <a:t>all garbage to designated garbage </a:t>
            </a:r>
            <a:r>
              <a:rPr lang="en-US" sz="2200" dirty="0" smtClean="0"/>
              <a:t>dumpsters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en-US" sz="2200" dirty="0"/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200" dirty="0"/>
              <a:t>Swept and/or vacuumed floor (please bring a broom, dustpan and vacuum). </a:t>
            </a:r>
            <a:endParaRPr lang="en-US" sz="2200" dirty="0" smtClean="0"/>
          </a:p>
          <a:p>
            <a:pPr lvl="0">
              <a:buFont typeface="Wingdings" panose="05000000000000000000" pitchFamily="2" charset="2"/>
              <a:buChar char="ü"/>
            </a:pPr>
            <a:endParaRPr lang="en-US" sz="2200" dirty="0"/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200" dirty="0"/>
              <a:t>Waited for sign off below from NCB Board Member before leaving for the day</a:t>
            </a:r>
            <a:r>
              <a:rPr lang="en-US" sz="2200" dirty="0" smtClean="0"/>
              <a:t>.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en-US" sz="2200" dirty="0"/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200" dirty="0"/>
              <a:t>Returned Name Plates to NCB Information Desk in front of the </a:t>
            </a:r>
            <a:r>
              <a:rPr lang="en-US" sz="2200" dirty="0" err="1"/>
              <a:t>Luns</a:t>
            </a:r>
            <a:r>
              <a:rPr lang="en-US" sz="2200" dirty="0"/>
              <a:t> theatre             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2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ktangel 2"/>
          <p:cNvSpPr>
            <a:spLocks noChangeArrowheads="1"/>
          </p:cNvSpPr>
          <p:nvPr/>
        </p:nvSpPr>
        <p:spPr bwMode="auto">
          <a:xfrm>
            <a:off x="2124075" y="5926138"/>
            <a:ext cx="4824413" cy="93186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4800600"/>
            <a:ext cx="3429000" cy="2057400"/>
          </a:xfrm>
          <a:prstGeom prst="rect">
            <a:avLst/>
          </a:prstGeom>
          <a:solidFill>
            <a:schemeClr val="bg1">
              <a:alpha val="74117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pic>
        <p:nvPicPr>
          <p:cNvPr id="39941" name="Picture 7" descr="ambassador r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38862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540681" name="Rectangle 9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48" charset="-128"/>
              </a:rPr>
              <a:t>CLEAN UP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-48" charset="-128"/>
            </a:endParaRPr>
          </a:p>
        </p:txBody>
      </p:sp>
      <p:sp>
        <p:nvSpPr>
          <p:cNvPr id="39944" name="Text Box 10"/>
          <p:cNvSpPr txBox="1">
            <a:spLocks noChangeArrowheads="1"/>
          </p:cNvSpPr>
          <p:nvPr/>
        </p:nvSpPr>
        <p:spPr bwMode="auto">
          <a:xfrm>
            <a:off x="6516216" y="1412875"/>
            <a:ext cx="244827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ALL TABLES </a:t>
            </a:r>
            <a:r>
              <a:rPr lang="en-US" b="1" dirty="0" smtClean="0"/>
              <a:t>need </a:t>
            </a:r>
            <a:r>
              <a:rPr lang="en-US" b="1" dirty="0"/>
              <a:t>to be stacked unless they are permanent tables for the room.  </a:t>
            </a:r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39945" name="Picture 5" descr="finla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1219200"/>
            <a:ext cx="36576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39947" name="Rektangel 1"/>
          <p:cNvSpPr>
            <a:spLocks noChangeArrowheads="1"/>
          </p:cNvSpPr>
          <p:nvPr/>
        </p:nvSpPr>
        <p:spPr bwMode="auto">
          <a:xfrm>
            <a:off x="107950" y="981075"/>
            <a:ext cx="1720850" cy="11525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4542" t="39728" r="64389" b="47946"/>
          <a:stretch/>
        </p:blipFill>
        <p:spPr>
          <a:xfrm>
            <a:off x="107950" y="4474456"/>
            <a:ext cx="2673899" cy="1604338"/>
          </a:xfrm>
          <a:prstGeom prst="rect">
            <a:avLst/>
          </a:prstGeom>
        </p:spPr>
      </p:pic>
      <p:sp>
        <p:nvSpPr>
          <p:cNvPr id="39942" name="AutoShape 8"/>
          <p:cNvSpPr>
            <a:spLocks noChangeArrowheads="1"/>
          </p:cNvSpPr>
          <p:nvPr/>
        </p:nvSpPr>
        <p:spPr bwMode="auto">
          <a:xfrm rot="14015358">
            <a:off x="492006" y="3584698"/>
            <a:ext cx="1600200" cy="609600"/>
          </a:xfrm>
          <a:prstGeom prst="leftArrow">
            <a:avLst>
              <a:gd name="adj1" fmla="val 50000"/>
              <a:gd name="adj2" fmla="val 65625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4542" t="27402" r="67710" b="60272"/>
          <a:stretch/>
        </p:blipFill>
        <p:spPr>
          <a:xfrm>
            <a:off x="386947" y="416502"/>
            <a:ext cx="2184245" cy="1872208"/>
          </a:xfrm>
          <a:prstGeom prst="rect">
            <a:avLst/>
          </a:prstGeom>
        </p:spPr>
      </p:pic>
      <p:sp>
        <p:nvSpPr>
          <p:cNvPr id="39946" name="AutoShape 6"/>
          <p:cNvSpPr>
            <a:spLocks noChangeArrowheads="1"/>
          </p:cNvSpPr>
          <p:nvPr/>
        </p:nvSpPr>
        <p:spPr bwMode="auto">
          <a:xfrm rot="2721438">
            <a:off x="746676" y="2446318"/>
            <a:ext cx="1600200" cy="609600"/>
          </a:xfrm>
          <a:prstGeom prst="leftArrow">
            <a:avLst>
              <a:gd name="adj1" fmla="val 50000"/>
              <a:gd name="adj2" fmla="val 65625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438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2555776" y="4984750"/>
            <a:ext cx="3557705" cy="181967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48" charset="-128"/>
            </a:endParaRPr>
          </a:p>
        </p:txBody>
      </p:sp>
      <p:sp>
        <p:nvSpPr>
          <p:cNvPr id="41994" name="Rektangel 1"/>
          <p:cNvSpPr>
            <a:spLocks noChangeArrowheads="1"/>
          </p:cNvSpPr>
          <p:nvPr/>
        </p:nvSpPr>
        <p:spPr bwMode="auto">
          <a:xfrm>
            <a:off x="179388" y="908050"/>
            <a:ext cx="1614487" cy="1225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41986" name="Rectangle 3"/>
          <p:cNvSpPr>
            <a:spLocks noChangeArrowheads="1"/>
          </p:cNvSpPr>
          <p:nvPr/>
        </p:nvSpPr>
        <p:spPr bwMode="auto">
          <a:xfrm>
            <a:off x="5257800" y="457200"/>
            <a:ext cx="3886200" cy="6356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a-DK"/>
          </a:p>
        </p:txBody>
      </p:sp>
      <p:sp>
        <p:nvSpPr>
          <p:cNvPr id="544773" name="Rectangle 5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-48" charset="-128"/>
              </a:rPr>
              <a:t>CLEAN UP</a:t>
            </a:r>
            <a:endParaRPr lang="en-US" sz="3600" b="1" dirty="0">
              <a:latin typeface="Arial" charset="0"/>
              <a:ea typeface="ＭＳ Ｐゴシック" pitchFamily="-48" charset="-128"/>
            </a:endParaRPr>
          </a:p>
        </p:txBody>
      </p:sp>
      <p:pic>
        <p:nvPicPr>
          <p:cNvPr id="41988" name="Picture 7" descr="gree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21005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41991" name="Text Box 11"/>
          <p:cNvSpPr txBox="1">
            <a:spLocks noChangeArrowheads="1"/>
          </p:cNvSpPr>
          <p:nvPr/>
        </p:nvSpPr>
        <p:spPr bwMode="auto">
          <a:xfrm>
            <a:off x="4491990" y="1211610"/>
            <a:ext cx="40624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Legs need to be removed from </a:t>
            </a:r>
            <a:r>
              <a:rPr lang="en-US" b="1" dirty="0" smtClean="0"/>
              <a:t>the tables </a:t>
            </a:r>
            <a:r>
              <a:rPr lang="en-US" b="1" dirty="0"/>
              <a:t>and stacked on </a:t>
            </a:r>
            <a:r>
              <a:rPr lang="en-US" b="1" dirty="0" smtClean="0"/>
              <a:t>pallets</a:t>
            </a:r>
            <a:endParaRPr lang="en-US" b="1" dirty="0"/>
          </a:p>
        </p:txBody>
      </p:sp>
      <p:pic>
        <p:nvPicPr>
          <p:cNvPr id="41992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700213"/>
            <a:ext cx="2322512" cy="218598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41993" name="AutoShape 9"/>
          <p:cNvSpPr>
            <a:spLocks noChangeArrowheads="1"/>
          </p:cNvSpPr>
          <p:nvPr/>
        </p:nvSpPr>
        <p:spPr bwMode="auto">
          <a:xfrm rot="7250567">
            <a:off x="913761" y="3877298"/>
            <a:ext cx="777133" cy="609600"/>
          </a:xfrm>
          <a:prstGeom prst="leftArrow">
            <a:avLst>
              <a:gd name="adj1" fmla="val 50000"/>
              <a:gd name="adj2" fmla="val 59380"/>
            </a:avLst>
          </a:prstGeom>
          <a:solidFill>
            <a:srgbClr val="FFC0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pic>
        <p:nvPicPr>
          <p:cNvPr id="11" name="Picture 10" descr="stacking tables with removeable legg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23139"/>
            <a:ext cx="3343275" cy="4114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13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1107" t="30484" r="10706" b="36647"/>
          <a:stretch/>
        </p:blipFill>
        <p:spPr>
          <a:xfrm>
            <a:off x="941416" y="1182559"/>
            <a:ext cx="8202584" cy="3804096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 bwMode="auto">
          <a:xfrm>
            <a:off x="2483768" y="5589240"/>
            <a:ext cx="4752528" cy="124410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48" charset="-128"/>
            </a:endParaRPr>
          </a:p>
        </p:txBody>
      </p:sp>
      <p:sp>
        <p:nvSpPr>
          <p:cNvPr id="2" name="Rektangel 1"/>
          <p:cNvSpPr/>
          <p:nvPr/>
        </p:nvSpPr>
        <p:spPr bwMode="auto">
          <a:xfrm>
            <a:off x="76200" y="908720"/>
            <a:ext cx="2743200" cy="163445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48" charset="-128"/>
            </a:endParaRPr>
          </a:p>
        </p:txBody>
      </p:sp>
      <p:sp>
        <p:nvSpPr>
          <p:cNvPr id="43011" name="Text Box 6"/>
          <p:cNvSpPr txBox="1">
            <a:spLocks noChangeArrowheads="1"/>
          </p:cNvSpPr>
          <p:nvPr/>
        </p:nvSpPr>
        <p:spPr bwMode="auto">
          <a:xfrm>
            <a:off x="304800" y="2895600"/>
            <a:ext cx="10985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Tables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43012" name="Picture 7" descr="ing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5875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43017" name="Text Box 15"/>
          <p:cNvSpPr txBox="1">
            <a:spLocks noChangeArrowheads="1"/>
          </p:cNvSpPr>
          <p:nvPr/>
        </p:nvSpPr>
        <p:spPr bwMode="auto">
          <a:xfrm>
            <a:off x="139459" y="4893573"/>
            <a:ext cx="2971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Tables need to be folded and </a:t>
            </a:r>
            <a:r>
              <a:rPr lang="en-US" b="1" dirty="0" smtClean="0"/>
              <a:t>placed </a:t>
            </a:r>
            <a:r>
              <a:rPr lang="en-US" b="1" dirty="0"/>
              <a:t>on </a:t>
            </a:r>
            <a:r>
              <a:rPr lang="en-US" b="1" dirty="0" smtClean="0"/>
              <a:t>carts.</a:t>
            </a:r>
            <a:endParaRPr lang="en-US" b="1" dirty="0"/>
          </a:p>
          <a:p>
            <a:endParaRPr lang="en-US" b="1" dirty="0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-48" charset="-128"/>
              </a:rPr>
              <a:t>CLEAN UP</a:t>
            </a:r>
            <a:endParaRPr lang="en-US" sz="3600" b="1" dirty="0">
              <a:latin typeface="Arial" charset="0"/>
              <a:ea typeface="ＭＳ Ｐゴシック" pitchFamily="-48" charset="-128"/>
            </a:endParaRPr>
          </a:p>
        </p:txBody>
      </p:sp>
      <p:pic>
        <p:nvPicPr>
          <p:cNvPr id="43019" name="Picture 14" descr="ing-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0538" y="-85823"/>
            <a:ext cx="230346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2" name="Picture 13" descr="stacking ing tables on cart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259" y="3139962"/>
            <a:ext cx="3179408" cy="369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6" name="AutoShape 12"/>
          <p:cNvSpPr>
            <a:spLocks noChangeArrowheads="1"/>
          </p:cNvSpPr>
          <p:nvPr/>
        </p:nvSpPr>
        <p:spPr bwMode="auto">
          <a:xfrm>
            <a:off x="6205643" y="5564852"/>
            <a:ext cx="1425029" cy="360000"/>
          </a:xfrm>
          <a:prstGeom prst="leftArrow">
            <a:avLst>
              <a:gd name="adj1" fmla="val 50000"/>
              <a:gd name="adj2" fmla="val 68696"/>
            </a:avLst>
          </a:prstGeom>
          <a:solidFill>
            <a:srgbClr val="FFC0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15" name="Rektangel 14"/>
          <p:cNvSpPr/>
          <p:nvPr/>
        </p:nvSpPr>
        <p:spPr bwMode="auto">
          <a:xfrm>
            <a:off x="6512060" y="3165352"/>
            <a:ext cx="144000" cy="360000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558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Instructions – Clean-Up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Once your clean-up checklist is signed off, bring that and your country plaque to the NIC/NCB Information Desk and turn it in to the board member there.  Once this is complete, you may depart.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3529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Instructions – Clean-Up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NATO is open for “business as usual” on Monday morning.  Each is expected to leave the NATO premises in exactly the same state as we normally find it. </a:t>
            </a:r>
            <a:endParaRPr lang="en-US" dirty="0" smtClean="0"/>
          </a:p>
          <a:p>
            <a:pPr lvl="0"/>
            <a:r>
              <a:rPr lang="en-US" dirty="0" smtClean="0"/>
              <a:t>NATO Staff working overtime cannot depart until we do.  Please find other venues in which to celebrate after 1700.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8929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7" name="Rectangle 3"/>
          <p:cNvSpPr>
            <a:spLocks noGrp="1" noChangeArrowheads="1"/>
          </p:cNvSpPr>
          <p:nvPr>
            <p:ph type="title"/>
          </p:nvPr>
        </p:nvSpPr>
        <p:spPr>
          <a:xfrm>
            <a:off x="1828800" y="404813"/>
            <a:ext cx="6415088" cy="1223962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b="1" dirty="0" smtClean="0">
                <a:latin typeface="+mn-lt"/>
              </a:rPr>
              <a:t>Communication</a:t>
            </a:r>
            <a:r>
              <a:rPr lang="en-GB" sz="2800" b="1" dirty="0">
                <a:solidFill>
                  <a:schemeClr val="accent2"/>
                </a:solidFill>
                <a:latin typeface="+mn-lt"/>
              </a:rPr>
              <a:t/>
            </a:r>
            <a:br>
              <a:rPr lang="en-GB" sz="2800" b="1" dirty="0">
                <a:solidFill>
                  <a:schemeClr val="accent2"/>
                </a:solidFill>
                <a:latin typeface="+mn-lt"/>
              </a:rPr>
            </a:br>
            <a:r>
              <a:rPr lang="en-GB" sz="2000" b="1" dirty="0">
                <a:solidFill>
                  <a:schemeClr val="accent2"/>
                </a:solidFill>
                <a:latin typeface="+mn-lt"/>
              </a:rPr>
              <a:t> </a:t>
            </a:r>
            <a:endParaRPr lang="en-US" sz="2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4339" name="Line 5"/>
          <p:cNvSpPr>
            <a:spLocks noChangeShapeType="1"/>
          </p:cNvSpPr>
          <p:nvPr/>
        </p:nvSpPr>
        <p:spPr bwMode="auto">
          <a:xfrm>
            <a:off x="1828800" y="1597025"/>
            <a:ext cx="648017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8" name="Tekstboks 7"/>
          <p:cNvSpPr txBox="1">
            <a:spLocks noChangeArrowheads="1"/>
          </p:cNvSpPr>
          <p:nvPr/>
        </p:nvSpPr>
        <p:spPr bwMode="auto">
          <a:xfrm>
            <a:off x="1730375" y="1773238"/>
            <a:ext cx="66246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da-DK" sz="3200" b="1" dirty="0" smtClean="0"/>
              <a:t> Phone numbers can be found on the last page of the final instructions.</a:t>
            </a:r>
            <a:endParaRPr lang="en-US" altLang="da-DK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269875"/>
            <a:ext cx="67373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latin typeface="+mn-lt"/>
              </a:rPr>
              <a:t>Saturday Agenda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1063" y="1816100"/>
            <a:ext cx="7848600" cy="3557588"/>
          </a:xfrm>
        </p:spPr>
        <p:txBody>
          <a:bodyPr/>
          <a:lstStyle/>
          <a:p>
            <a:pPr lvl="2" algn="just"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da-DK" b="1" dirty="0" smtClean="0">
                <a:solidFill>
                  <a:srgbClr val="CC0000"/>
                </a:solidFill>
              </a:rPr>
              <a:t>8:00h </a:t>
            </a:r>
            <a:r>
              <a:rPr lang="en-US" altLang="da-DK" b="1" dirty="0" smtClean="0">
                <a:solidFill>
                  <a:schemeClr val="tx2"/>
                </a:solidFill>
              </a:rPr>
              <a:t>- </a:t>
            </a:r>
            <a:r>
              <a:rPr lang="en-US" altLang="da-DK" b="1" dirty="0" smtClean="0"/>
              <a:t>Set-up of National Stands starts with volunteers from each nation. </a:t>
            </a:r>
          </a:p>
          <a:p>
            <a:pPr lvl="2" algn="just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da-DK" b="1" dirty="0" smtClean="0">
                <a:solidFill>
                  <a:srgbClr val="CC0000"/>
                </a:solidFill>
              </a:rPr>
              <a:t>9:00h-11:00h </a:t>
            </a:r>
            <a:r>
              <a:rPr lang="en-US" altLang="da-DK" b="1" dirty="0" smtClean="0">
                <a:solidFill>
                  <a:schemeClr val="tx2"/>
                </a:solidFill>
              </a:rPr>
              <a:t>- </a:t>
            </a:r>
            <a:r>
              <a:rPr lang="en-US" altLang="da-DK" b="1" dirty="0" smtClean="0"/>
              <a:t>Handing in of Tombola Prizes at </a:t>
            </a:r>
            <a:r>
              <a:rPr lang="en-US" altLang="da-DK" b="1" dirty="0" err="1" smtClean="0"/>
              <a:t>Luns</a:t>
            </a:r>
            <a:r>
              <a:rPr lang="en-US" altLang="da-DK" b="1" dirty="0" smtClean="0"/>
              <a:t> Theatre.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da-DK" b="1" dirty="0" smtClean="0">
                <a:solidFill>
                  <a:srgbClr val="CC0000"/>
                </a:solidFill>
              </a:rPr>
              <a:t>11:00h </a:t>
            </a:r>
            <a:r>
              <a:rPr lang="en-US" altLang="da-DK" b="1" dirty="0" smtClean="0">
                <a:solidFill>
                  <a:schemeClr val="tx2"/>
                </a:solidFill>
              </a:rPr>
              <a:t>- </a:t>
            </a:r>
            <a:r>
              <a:rPr lang="en-US" altLang="da-DK" b="1" dirty="0" smtClean="0"/>
              <a:t>Opening Ceremony Rehearsal. 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da-DK" b="1" dirty="0" smtClean="0">
                <a:solidFill>
                  <a:srgbClr val="CC0000"/>
                </a:solidFill>
              </a:rPr>
              <a:t>11:30h-13:30h </a:t>
            </a:r>
            <a:r>
              <a:rPr lang="en-US" altLang="da-DK" b="1" dirty="0">
                <a:solidFill>
                  <a:schemeClr val="tx2"/>
                </a:solidFill>
              </a:rPr>
              <a:t>- </a:t>
            </a:r>
            <a:r>
              <a:rPr lang="en-US" altLang="da-DK" b="1" dirty="0"/>
              <a:t>Handing in of </a:t>
            </a:r>
            <a:r>
              <a:rPr lang="en-US" altLang="da-DK" b="1" dirty="0" smtClean="0"/>
              <a:t>ALL </a:t>
            </a:r>
            <a:r>
              <a:rPr lang="en-US" altLang="da-DK" b="1" dirty="0"/>
              <a:t>tickets at </a:t>
            </a:r>
            <a:r>
              <a:rPr lang="en-US" altLang="da-DK" b="1" dirty="0" err="1"/>
              <a:t>Luns</a:t>
            </a:r>
            <a:r>
              <a:rPr lang="en-US" altLang="da-DK" b="1" dirty="0"/>
              <a:t> Theatre</a:t>
            </a:r>
            <a:r>
              <a:rPr lang="en-US" altLang="da-DK" b="1" dirty="0" smtClean="0"/>
              <a:t>.</a:t>
            </a:r>
            <a:endParaRPr lang="en-US" altLang="da-DK" b="1" dirty="0" smtClean="0">
              <a:solidFill>
                <a:srgbClr val="CC0000"/>
              </a:solidFill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altLang="da-DK" b="1" dirty="0" smtClean="0">
                <a:solidFill>
                  <a:srgbClr val="CC0000"/>
                </a:solidFill>
              </a:rPr>
              <a:t>12:00h</a:t>
            </a:r>
            <a:r>
              <a:rPr lang="en-US" altLang="da-DK" b="1" dirty="0" smtClean="0">
                <a:solidFill>
                  <a:schemeClr val="tx2"/>
                </a:solidFill>
              </a:rPr>
              <a:t> - </a:t>
            </a:r>
            <a:r>
              <a:rPr lang="en-US" altLang="da-DK" b="1" dirty="0" smtClean="0"/>
              <a:t>Walk through with Fire/Facilities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da-DK" b="1" dirty="0" smtClean="0">
                <a:solidFill>
                  <a:srgbClr val="CC0000"/>
                </a:solidFill>
              </a:rPr>
              <a:t>13:00h </a:t>
            </a:r>
            <a:r>
              <a:rPr lang="en-US" altLang="da-DK" b="1" dirty="0" smtClean="0">
                <a:solidFill>
                  <a:schemeClr val="tx2"/>
                </a:solidFill>
              </a:rPr>
              <a:t>- </a:t>
            </a:r>
            <a:r>
              <a:rPr lang="en-US" altLang="da-DK" b="1" dirty="0" smtClean="0"/>
              <a:t>Closing of the Restaurant area.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da-DK" b="1" dirty="0" smtClean="0">
                <a:solidFill>
                  <a:srgbClr val="CC0000"/>
                </a:solidFill>
              </a:rPr>
              <a:t>15:30h </a:t>
            </a:r>
            <a:r>
              <a:rPr lang="en-US" altLang="da-DK" b="1" dirty="0" smtClean="0">
                <a:solidFill>
                  <a:schemeClr val="tx2"/>
                </a:solidFill>
              </a:rPr>
              <a:t>- </a:t>
            </a:r>
            <a:r>
              <a:rPr lang="en-US" altLang="da-DK" b="1" dirty="0" smtClean="0"/>
              <a:t>Closing of the whole Bazaar area. </a:t>
            </a:r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 flipV="1">
            <a:off x="1908175" y="1416050"/>
            <a:ext cx="6767513" cy="254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65325" y="49213"/>
            <a:ext cx="6550025" cy="1382712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latin typeface="+mn-lt"/>
              </a:rPr>
              <a:t>Sunday Agenda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700213"/>
            <a:ext cx="8135937" cy="4249737"/>
          </a:xfrm>
        </p:spPr>
        <p:txBody>
          <a:bodyPr/>
          <a:lstStyle/>
          <a:p>
            <a:pPr marL="1022350" lvl="2" indent="-350838" eaLnBrk="1" hangingPunct="1">
              <a:lnSpc>
                <a:spcPct val="80000"/>
              </a:lnSpc>
              <a:spcAft>
                <a:spcPts val="600"/>
              </a:spcAft>
              <a:buFontTx/>
              <a:buNone/>
            </a:pPr>
            <a:r>
              <a:rPr lang="en-US" altLang="da-DK" sz="2000" b="1" dirty="0" smtClean="0">
                <a:solidFill>
                  <a:srgbClr val="CC0000"/>
                </a:solidFill>
              </a:rPr>
              <a:t>8:00h</a:t>
            </a:r>
            <a:r>
              <a:rPr lang="en-US" altLang="da-DK" sz="2000" b="1" dirty="0" smtClean="0"/>
              <a:t> - Opening of the Bazaar area for </a:t>
            </a:r>
            <a:r>
              <a:rPr lang="en-US" altLang="da-DK" sz="2000" b="1" dirty="0" smtClean="0">
                <a:solidFill>
                  <a:srgbClr val="CC0000"/>
                </a:solidFill>
              </a:rPr>
              <a:t>SETUP ONLY</a:t>
            </a:r>
          </a:p>
          <a:p>
            <a:pPr marL="1022350" lvl="2" indent="-350838" eaLnBrk="1" hangingPunct="1">
              <a:lnSpc>
                <a:spcPct val="80000"/>
              </a:lnSpc>
              <a:spcAft>
                <a:spcPts val="600"/>
              </a:spcAft>
              <a:buFontTx/>
              <a:buNone/>
            </a:pPr>
            <a:r>
              <a:rPr lang="en-US" altLang="da-DK" sz="2000" b="1" dirty="0" smtClean="0">
                <a:solidFill>
                  <a:srgbClr val="CC0000"/>
                </a:solidFill>
              </a:rPr>
              <a:t>9:15h </a:t>
            </a:r>
            <a:r>
              <a:rPr lang="en-US" altLang="da-DK" sz="2000" b="1" dirty="0" smtClean="0"/>
              <a:t>- Photo session in the Cafeteria area </a:t>
            </a:r>
            <a:br>
              <a:rPr lang="en-US" altLang="da-DK" sz="2000" b="1" dirty="0" smtClean="0"/>
            </a:br>
            <a:r>
              <a:rPr lang="en-US" altLang="da-DK" sz="2000" b="1" dirty="0" smtClean="0"/>
              <a:t>        </a:t>
            </a:r>
            <a:r>
              <a:rPr lang="en-US" altLang="da-DK" sz="1800" b="1" dirty="0" smtClean="0">
                <a:solidFill>
                  <a:srgbClr val="C00000"/>
                </a:solidFill>
              </a:rPr>
              <a:t>Note!</a:t>
            </a:r>
            <a:r>
              <a:rPr lang="en-US" altLang="da-DK" sz="1800" dirty="0" smtClean="0"/>
              <a:t> All NR + ANR in place </a:t>
            </a:r>
            <a:r>
              <a:rPr lang="en-US" altLang="da-DK" sz="1800" b="1" dirty="0" smtClean="0">
                <a:solidFill>
                  <a:srgbClr val="C00000"/>
                </a:solidFill>
              </a:rPr>
              <a:t>no later than </a:t>
            </a:r>
            <a:r>
              <a:rPr lang="en-US" altLang="da-DK" sz="1800" b="1" dirty="0" smtClean="0"/>
              <a:t>9:10h</a:t>
            </a:r>
            <a:r>
              <a:rPr lang="en-US" altLang="da-DK" sz="1800" dirty="0" smtClean="0"/>
              <a:t>. </a:t>
            </a:r>
            <a:endParaRPr lang="en-US" altLang="da-DK" sz="2000" dirty="0" smtClean="0"/>
          </a:p>
          <a:p>
            <a:pPr marL="1022350" lvl="2" indent="-350838" eaLnBrk="1" hangingPunct="1">
              <a:lnSpc>
                <a:spcPct val="80000"/>
              </a:lnSpc>
              <a:spcAft>
                <a:spcPts val="600"/>
              </a:spcAft>
              <a:buFontTx/>
              <a:buNone/>
            </a:pPr>
            <a:r>
              <a:rPr lang="en-US" altLang="da-DK" sz="2000" b="1" dirty="0" smtClean="0">
                <a:solidFill>
                  <a:srgbClr val="CC0000"/>
                </a:solidFill>
              </a:rPr>
              <a:t>9:45h</a:t>
            </a:r>
            <a:r>
              <a:rPr lang="en-US" altLang="da-DK" sz="2000" b="1" dirty="0" smtClean="0">
                <a:solidFill>
                  <a:schemeClr val="tx2"/>
                </a:solidFill>
              </a:rPr>
              <a:t> - </a:t>
            </a:r>
            <a:r>
              <a:rPr lang="en-US" altLang="da-DK" sz="2000" b="1" dirty="0" smtClean="0"/>
              <a:t>Opening Ceremony on the Podium in the small</a:t>
            </a:r>
            <a:br>
              <a:rPr lang="en-US" altLang="da-DK" sz="2000" b="1" dirty="0" smtClean="0"/>
            </a:br>
            <a:r>
              <a:rPr lang="en-US" altLang="da-DK" sz="2000" b="1" dirty="0" smtClean="0"/>
              <a:t>        Cafeteria. </a:t>
            </a:r>
          </a:p>
          <a:p>
            <a:pPr marL="1022350" lvl="2" indent="-350838" eaLnBrk="1" hangingPunct="1">
              <a:lnSpc>
                <a:spcPct val="80000"/>
              </a:lnSpc>
              <a:spcAft>
                <a:spcPts val="600"/>
              </a:spcAft>
              <a:buFontTx/>
              <a:buNone/>
            </a:pPr>
            <a:r>
              <a:rPr lang="en-US" altLang="da-DK" sz="2000" b="1" dirty="0" smtClean="0">
                <a:solidFill>
                  <a:srgbClr val="CC0000"/>
                </a:solidFill>
              </a:rPr>
              <a:t>10:15h</a:t>
            </a:r>
            <a:r>
              <a:rPr lang="en-US" altLang="da-DK" sz="2000" b="1" dirty="0" smtClean="0"/>
              <a:t> - Patrons preview of International Restaurant. </a:t>
            </a:r>
          </a:p>
          <a:p>
            <a:pPr marL="1022350" lvl="2" indent="-350838" eaLnBrk="1" hangingPunct="1">
              <a:lnSpc>
                <a:spcPct val="80000"/>
              </a:lnSpc>
              <a:spcAft>
                <a:spcPts val="600"/>
              </a:spcAft>
              <a:buFontTx/>
              <a:buNone/>
            </a:pPr>
            <a:r>
              <a:rPr lang="en-US" altLang="da-DK" sz="2000" b="1" dirty="0" smtClean="0">
                <a:solidFill>
                  <a:srgbClr val="CC0000"/>
                </a:solidFill>
              </a:rPr>
              <a:t>11:00h</a:t>
            </a:r>
            <a:r>
              <a:rPr lang="en-US" altLang="da-DK" sz="2000" b="1" dirty="0" smtClean="0"/>
              <a:t> - Patrons preview of National Stands</a:t>
            </a:r>
          </a:p>
          <a:p>
            <a:pPr marL="1022350" lvl="2" indent="-350838" eaLnBrk="1" hangingPunct="1">
              <a:lnSpc>
                <a:spcPct val="80000"/>
              </a:lnSpc>
              <a:spcAft>
                <a:spcPts val="600"/>
              </a:spcAft>
              <a:buFontTx/>
              <a:buNone/>
            </a:pPr>
            <a:r>
              <a:rPr lang="en-US" altLang="da-DK" sz="2000" b="1" dirty="0" smtClean="0">
                <a:solidFill>
                  <a:srgbClr val="CC0000"/>
                </a:solidFill>
              </a:rPr>
              <a:t>13:00h</a:t>
            </a:r>
            <a:r>
              <a:rPr lang="en-US" altLang="da-DK" sz="2000" b="1" dirty="0" smtClean="0"/>
              <a:t> - Tombola Ticket sales at the NIC booth ends </a:t>
            </a:r>
          </a:p>
          <a:p>
            <a:pPr marL="1022350" lvl="2" indent="-350838" eaLnBrk="1" hangingPunct="1">
              <a:lnSpc>
                <a:spcPct val="80000"/>
              </a:lnSpc>
              <a:spcAft>
                <a:spcPts val="600"/>
              </a:spcAft>
              <a:buFontTx/>
              <a:buNone/>
            </a:pPr>
            <a:r>
              <a:rPr lang="en-US" altLang="da-DK" sz="2000" b="1" dirty="0" smtClean="0">
                <a:solidFill>
                  <a:srgbClr val="CC0000"/>
                </a:solidFill>
              </a:rPr>
              <a:t>14:00h </a:t>
            </a:r>
            <a:r>
              <a:rPr lang="en-US" altLang="da-DK" sz="2000" b="1" dirty="0" smtClean="0"/>
              <a:t>- Tombola starts. </a:t>
            </a:r>
          </a:p>
          <a:p>
            <a:pPr marL="1022350" lvl="2" indent="-350838" eaLnBrk="1" hangingPunct="1">
              <a:lnSpc>
                <a:spcPct val="80000"/>
              </a:lnSpc>
              <a:spcAft>
                <a:spcPts val="600"/>
              </a:spcAft>
              <a:buFontTx/>
              <a:buNone/>
            </a:pPr>
            <a:r>
              <a:rPr lang="en-US" altLang="da-DK" sz="2000" b="1" dirty="0" smtClean="0">
                <a:solidFill>
                  <a:srgbClr val="CC0000"/>
                </a:solidFill>
              </a:rPr>
              <a:t>16:00h</a:t>
            </a:r>
            <a:r>
              <a:rPr lang="en-US" altLang="da-DK" sz="2000" b="1" dirty="0" smtClean="0"/>
              <a:t> - Return of signs and flags to the information desk. </a:t>
            </a:r>
          </a:p>
          <a:p>
            <a:pPr marL="1022350" lvl="2" indent="-350838" eaLnBrk="1" hangingPunct="1">
              <a:lnSpc>
                <a:spcPct val="80000"/>
              </a:lnSpc>
              <a:spcAft>
                <a:spcPts val="600"/>
              </a:spcAft>
              <a:buFontTx/>
              <a:buNone/>
            </a:pPr>
            <a:r>
              <a:rPr lang="en-US" altLang="da-DK" sz="2000" b="1" dirty="0" smtClean="0">
                <a:solidFill>
                  <a:srgbClr val="CC0000"/>
                </a:solidFill>
              </a:rPr>
              <a:t>16:30h </a:t>
            </a:r>
            <a:r>
              <a:rPr lang="en-US" altLang="da-DK" sz="2000" b="1" dirty="0" smtClean="0">
                <a:solidFill>
                  <a:schemeClr val="tx2"/>
                </a:solidFill>
              </a:rPr>
              <a:t>-</a:t>
            </a:r>
            <a:r>
              <a:rPr lang="en-US" altLang="da-DK" sz="2000" b="1" dirty="0" smtClean="0"/>
              <a:t> Closing of the Bazaar. </a:t>
            </a:r>
          </a:p>
        </p:txBody>
      </p:sp>
      <p:sp>
        <p:nvSpPr>
          <p:cNvPr id="16388" name="Line 5"/>
          <p:cNvSpPr>
            <a:spLocks noChangeShapeType="1"/>
          </p:cNvSpPr>
          <p:nvPr/>
        </p:nvSpPr>
        <p:spPr bwMode="auto">
          <a:xfrm flipV="1">
            <a:off x="1908175" y="1441450"/>
            <a:ext cx="691197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ktangel 1"/>
          <p:cNvSpPr>
            <a:spLocks noChangeArrowheads="1"/>
          </p:cNvSpPr>
          <p:nvPr/>
        </p:nvSpPr>
        <p:spPr bwMode="auto">
          <a:xfrm>
            <a:off x="2212975" y="5705475"/>
            <a:ext cx="5327650" cy="1050925"/>
          </a:xfrm>
          <a:prstGeom prst="rect">
            <a:avLst/>
          </a:prstGeom>
          <a:solidFill>
            <a:schemeClr val="bg1"/>
          </a:solidFill>
          <a:ln w="0" algn="ctr">
            <a:noFill/>
            <a:round/>
            <a:headEnd/>
            <a:tailEnd/>
          </a:ln>
        </p:spPr>
        <p:txBody>
          <a:bodyPr/>
          <a:lstStyle/>
          <a:p>
            <a:endParaRPr lang="da-DK" altLang="da-DK">
              <a:cs typeface="Arial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2275" y="1512888"/>
            <a:ext cx="6624141" cy="4579937"/>
          </a:xfrm>
        </p:spPr>
        <p:txBody>
          <a:bodyPr/>
          <a:lstStyle/>
          <a:p>
            <a:endParaRPr lang="en-US" altLang="da-DK" sz="2400" b="1" dirty="0" smtClean="0"/>
          </a:p>
          <a:p>
            <a:r>
              <a:rPr lang="en-US" altLang="da-DK" sz="2400" b="1" dirty="0" smtClean="0"/>
              <a:t>Belgium – ANR – Yves </a:t>
            </a:r>
            <a:r>
              <a:rPr lang="en-US" altLang="da-DK" sz="2400" b="1" dirty="0" err="1" smtClean="0"/>
              <a:t>Lecoq</a:t>
            </a:r>
            <a:endParaRPr lang="en-US" altLang="da-DK" sz="2400" b="1" dirty="0" smtClean="0"/>
          </a:p>
          <a:p>
            <a:endParaRPr lang="en-US" altLang="da-DK" sz="2400" b="1" dirty="0" smtClean="0"/>
          </a:p>
          <a:p>
            <a:r>
              <a:rPr lang="en-US" altLang="da-DK" sz="2400" b="1" dirty="0" smtClean="0"/>
              <a:t>Estonia – 2</a:t>
            </a:r>
            <a:r>
              <a:rPr lang="en-US" altLang="da-DK" sz="2400" b="1" baseline="30000" dirty="0" smtClean="0"/>
              <a:t>nd</a:t>
            </a:r>
            <a:r>
              <a:rPr lang="en-US" altLang="da-DK" sz="2400" b="1" dirty="0" smtClean="0"/>
              <a:t> ANR – </a:t>
            </a:r>
            <a:r>
              <a:rPr lang="en-US" altLang="da-DK" sz="2400" b="1" dirty="0" err="1" smtClean="0"/>
              <a:t>Teele</a:t>
            </a:r>
            <a:r>
              <a:rPr lang="en-US" altLang="da-DK" sz="2400" b="1" dirty="0" smtClean="0"/>
              <a:t> </a:t>
            </a:r>
            <a:r>
              <a:rPr lang="en-US" altLang="da-DK" sz="2400" b="1" dirty="0" err="1" smtClean="0"/>
              <a:t>Treu</a:t>
            </a:r>
            <a:endParaRPr lang="en-US" altLang="da-DK" sz="2400" b="1" dirty="0" smtClean="0"/>
          </a:p>
          <a:p>
            <a:endParaRPr lang="en-US" altLang="da-DK" sz="2400" b="1" dirty="0" smtClean="0"/>
          </a:p>
          <a:p>
            <a:r>
              <a:rPr lang="en-US" altLang="da-DK" sz="2400" b="1" dirty="0" smtClean="0"/>
              <a:t>The former Yugoslav Republic of Macedonia* - NR - </a:t>
            </a:r>
            <a:r>
              <a:rPr lang="en-US" sz="2400" b="1" dirty="0" err="1"/>
              <a:t>Violeta</a:t>
            </a:r>
            <a:r>
              <a:rPr lang="en-US" sz="2400" b="1" dirty="0"/>
              <a:t> </a:t>
            </a:r>
            <a:r>
              <a:rPr lang="en-US" sz="2400" b="1" dirty="0" err="1"/>
              <a:t>Drakalska</a:t>
            </a:r>
            <a:endParaRPr lang="da-DK" altLang="da-DK" sz="2400" b="1" dirty="0"/>
          </a:p>
          <a:p>
            <a:endParaRPr lang="da-DK" altLang="da-DK" sz="2000" b="1" i="1" dirty="0" smtClean="0">
              <a:solidFill>
                <a:srgbClr val="C00000"/>
              </a:solidFill>
            </a:endParaRPr>
          </a:p>
          <a:p>
            <a:endParaRPr lang="da-DK" altLang="da-DK" sz="2000" b="1" i="1" dirty="0" smtClean="0">
              <a:solidFill>
                <a:srgbClr val="C00000"/>
              </a:solidFill>
            </a:endParaRPr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98438"/>
            <a:ext cx="6524625" cy="1143000"/>
          </a:xfrm>
        </p:spPr>
        <p:txBody>
          <a:bodyPr/>
          <a:lstStyle/>
          <a:p>
            <a:pPr eaLnBrk="1" hangingPunct="1"/>
            <a:r>
              <a:rPr lang="nl-NL" altLang="da-DK" sz="3600" b="1" smtClean="0"/>
              <a:t>Farewell to Members</a:t>
            </a:r>
            <a:r>
              <a:rPr lang="en-US" altLang="da-DK" smtClean="0"/>
              <a:t/>
            </a:r>
            <a:br>
              <a:rPr lang="en-US" altLang="da-DK" smtClean="0"/>
            </a:br>
            <a:r>
              <a:rPr lang="en-US" altLang="da-DK" sz="2000" smtClean="0"/>
              <a:t>Jimmie Bradshaw - President</a:t>
            </a:r>
          </a:p>
        </p:txBody>
      </p:sp>
      <p:sp>
        <p:nvSpPr>
          <p:cNvPr id="6149" name="Line 4"/>
          <p:cNvSpPr>
            <a:spLocks noChangeShapeType="1"/>
          </p:cNvSpPr>
          <p:nvPr/>
        </p:nvSpPr>
        <p:spPr bwMode="auto">
          <a:xfrm>
            <a:off x="1828800" y="1412875"/>
            <a:ext cx="65246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150" name="Picture 2" descr="C:\Users\Public\Pictures\Farv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5725" y="4954588"/>
            <a:ext cx="1296988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828800" y="6453336"/>
            <a:ext cx="50474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*Turkey recognizes the Republic of Macedonia by its constitutional name</a:t>
            </a:r>
            <a:endParaRPr lang="en-US" sz="105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92100"/>
            <a:ext cx="6559550" cy="1143000"/>
          </a:xfrm>
        </p:spPr>
        <p:txBody>
          <a:bodyPr/>
          <a:lstStyle/>
          <a:p>
            <a:pPr eaLnBrk="1" hangingPunct="1"/>
            <a:r>
              <a:rPr lang="nl-NL" altLang="da-DK" sz="3600" b="1" dirty="0" smtClean="0"/>
              <a:t>Reminders</a:t>
            </a:r>
            <a:r>
              <a:rPr lang="en-US" altLang="da-DK" dirty="0" smtClean="0"/>
              <a:t/>
            </a:r>
            <a:br>
              <a:rPr lang="en-US" altLang="da-DK" dirty="0" smtClean="0"/>
            </a:br>
            <a:r>
              <a:rPr lang="en-US" altLang="da-DK" sz="2000" dirty="0" smtClean="0"/>
              <a:t>Emily </a:t>
            </a:r>
            <a:r>
              <a:rPr lang="en-US" altLang="da-DK" sz="2000" dirty="0" err="1" smtClean="0"/>
              <a:t>Michnay</a:t>
            </a:r>
            <a:r>
              <a:rPr lang="en-US" altLang="da-DK" sz="2000" dirty="0" smtClean="0"/>
              <a:t> - Bazaar Coordinator</a:t>
            </a:r>
          </a:p>
        </p:txBody>
      </p:sp>
      <p:sp>
        <p:nvSpPr>
          <p:cNvPr id="17411" name="Line 4"/>
          <p:cNvSpPr>
            <a:spLocks noChangeShapeType="1"/>
          </p:cNvSpPr>
          <p:nvPr/>
        </p:nvSpPr>
        <p:spPr bwMode="auto">
          <a:xfrm>
            <a:off x="1828800" y="1435100"/>
            <a:ext cx="648017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2" name="Rectangle 4"/>
          <p:cNvSpPr txBox="1">
            <a:spLocks noChangeArrowheads="1"/>
          </p:cNvSpPr>
          <p:nvPr/>
        </p:nvSpPr>
        <p:spPr bwMode="auto">
          <a:xfrm>
            <a:off x="1044575" y="1598613"/>
            <a:ext cx="726440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69925" lvl="2" eaLnBrk="1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altLang="da-DK" sz="1800" b="1" u="sng" dirty="0">
                <a:solidFill>
                  <a:schemeClr val="tx2"/>
                </a:solidFill>
              </a:rPr>
              <a:t>NO COMMERCIAL VENDORS  </a:t>
            </a:r>
            <a:br>
              <a:rPr lang="en-US" altLang="da-DK" sz="1800" b="1" u="sng" dirty="0">
                <a:solidFill>
                  <a:schemeClr val="tx2"/>
                </a:solidFill>
              </a:rPr>
            </a:br>
            <a:r>
              <a:rPr lang="en-US" altLang="da-DK" sz="1800" dirty="0">
                <a:solidFill>
                  <a:schemeClr val="tx2"/>
                </a:solidFill>
              </a:rPr>
              <a:t>Items offered by nations at the Bazaar must be presented on a non-commercial basis.  That is, no commercial vendors are allowed to participate as part of a nation’s stall. </a:t>
            </a:r>
            <a:r>
              <a:rPr lang="en-US" altLang="da-DK" sz="1800" dirty="0" smtClean="0">
                <a:solidFill>
                  <a:schemeClr val="tx2"/>
                </a:solidFill>
              </a:rPr>
              <a:t>(Article 7 of the Internal Regulations)</a:t>
            </a:r>
            <a:endParaRPr lang="en-US" altLang="da-DK" sz="1800" dirty="0">
              <a:solidFill>
                <a:schemeClr val="tx2"/>
              </a:solidFill>
            </a:endParaRPr>
          </a:p>
          <a:p>
            <a:pPr marL="669925" lvl="2" eaLnBrk="1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altLang="da-DK" sz="1800" b="1" u="sng" dirty="0">
                <a:solidFill>
                  <a:schemeClr val="tx2"/>
                </a:solidFill>
              </a:rPr>
              <a:t>ALL PROCEEDS GO TO CHARITY </a:t>
            </a:r>
            <a:br>
              <a:rPr lang="en-US" altLang="da-DK" sz="1800" b="1" u="sng" dirty="0">
                <a:solidFill>
                  <a:schemeClr val="tx2"/>
                </a:solidFill>
              </a:rPr>
            </a:br>
            <a:r>
              <a:rPr lang="en-US" altLang="da-DK" sz="1800" dirty="0">
                <a:solidFill>
                  <a:schemeClr val="tx2"/>
                </a:solidFill>
              </a:rPr>
              <a:t>All proceeds (less legitimate overhead costs) must be transferred to the NATO Charity Bazaar ASBL Bank account. </a:t>
            </a:r>
            <a:r>
              <a:rPr lang="en-US" altLang="da-DK" sz="1800" dirty="0" smtClean="0">
                <a:solidFill>
                  <a:schemeClr val="tx2"/>
                </a:solidFill>
              </a:rPr>
              <a:t>(Article 7 of the Internal Regulations)</a:t>
            </a:r>
            <a:endParaRPr lang="en-US" altLang="da-DK" sz="1800" dirty="0">
              <a:solidFill>
                <a:schemeClr val="tx2"/>
              </a:solidFill>
            </a:endParaRPr>
          </a:p>
          <a:p>
            <a:pPr marL="669925" lvl="2" eaLnBrk="1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altLang="da-DK" sz="1800" b="1" u="sng" dirty="0">
                <a:solidFill>
                  <a:schemeClr val="tx2"/>
                </a:solidFill>
              </a:rPr>
              <a:t>FINAL AUTHORITY</a:t>
            </a:r>
            <a:r>
              <a:rPr lang="en-US" altLang="da-DK" sz="1800" dirty="0">
                <a:solidFill>
                  <a:schemeClr val="tx2"/>
                </a:solidFill>
              </a:rPr>
              <a:t/>
            </a:r>
            <a:br>
              <a:rPr lang="en-US" altLang="da-DK" sz="1800" dirty="0">
                <a:solidFill>
                  <a:schemeClr val="tx2"/>
                </a:solidFill>
              </a:rPr>
            </a:br>
            <a:r>
              <a:rPr lang="en-US" altLang="da-DK" sz="1800" dirty="0">
                <a:solidFill>
                  <a:schemeClr val="tx2"/>
                </a:solidFill>
              </a:rPr>
              <a:t>The final authority for all aspects of the Bazaar rests with the President of the </a:t>
            </a:r>
            <a:r>
              <a:rPr lang="da-DK" altLang="da-DK" sz="1800" dirty="0">
                <a:solidFill>
                  <a:schemeClr val="tx2"/>
                </a:solidFill>
              </a:rPr>
              <a:t>NA</a:t>
            </a:r>
            <a:r>
              <a:rPr lang="en-US" altLang="da-DK" sz="1800" dirty="0">
                <a:solidFill>
                  <a:schemeClr val="tx2"/>
                </a:solidFill>
              </a:rPr>
              <a:t>TO Charity Bazaar ASBL in consultation with the appropriate NATO authorities.</a:t>
            </a:r>
            <a:r>
              <a:rPr lang="en-GB" altLang="da-DK" sz="1800" dirty="0">
                <a:solidFill>
                  <a:schemeClr val="tx2"/>
                </a:solidFill>
                <a:cs typeface="Times New Roman" pitchFamily="18" charset="0"/>
              </a:rPr>
              <a:t>	</a:t>
            </a:r>
            <a:endParaRPr lang="en-GB" altLang="da-DK" sz="1800" dirty="0">
              <a:solidFill>
                <a:schemeClr val="tx2"/>
              </a:solidFill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altLang="da-DK" dirty="0">
              <a:solidFill>
                <a:schemeClr val="tx2"/>
              </a:solidFill>
            </a:endParaRPr>
          </a:p>
        </p:txBody>
      </p:sp>
      <p:pic>
        <p:nvPicPr>
          <p:cNvPr id="17413" name="Billed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6352" y="5157192"/>
            <a:ext cx="1046163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328" t="21240" r="8492" b="6860"/>
          <a:stretch/>
        </p:blipFill>
        <p:spPr>
          <a:xfrm>
            <a:off x="0" y="620688"/>
            <a:ext cx="9001000" cy="5040560"/>
          </a:xfrm>
          <a:prstGeom prst="rect">
            <a:avLst/>
          </a:prstGeom>
        </p:spPr>
      </p:pic>
      <p:sp>
        <p:nvSpPr>
          <p:cNvPr id="24579" name="AutoShape 13"/>
          <p:cNvSpPr>
            <a:spLocks noChangeArrowheads="1"/>
          </p:cNvSpPr>
          <p:nvPr/>
        </p:nvSpPr>
        <p:spPr bwMode="auto">
          <a:xfrm rot="16200000">
            <a:off x="5783659" y="2145333"/>
            <a:ext cx="1052513" cy="11715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24580" name="Text Box 14"/>
          <p:cNvSpPr txBox="1">
            <a:spLocks noChangeArrowheads="1"/>
          </p:cNvSpPr>
          <p:nvPr/>
        </p:nvSpPr>
        <p:spPr bwMode="auto">
          <a:xfrm>
            <a:off x="5148064" y="3257377"/>
            <a:ext cx="2590800" cy="466725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n-US" altLang="da-DK" dirty="0"/>
              <a:t> NCB Info Table</a:t>
            </a:r>
            <a:endParaRPr lang="en-US" altLang="da-DK" sz="3200" b="1" dirty="0"/>
          </a:p>
        </p:txBody>
      </p:sp>
    </p:spTree>
    <p:extLst>
      <p:ext uri="{BB962C8B-B14F-4D97-AF65-F5344CB8AC3E}">
        <p14:creationId xmlns:p14="http://schemas.microsoft.com/office/powerpoint/2010/main" val="390351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328" t="21240" r="8492" b="6860"/>
          <a:stretch/>
        </p:blipFill>
        <p:spPr>
          <a:xfrm>
            <a:off x="0" y="620688"/>
            <a:ext cx="9001000" cy="5040560"/>
          </a:xfrm>
          <a:prstGeom prst="rect">
            <a:avLst/>
          </a:prstGeom>
        </p:spPr>
      </p:pic>
      <p:sp>
        <p:nvSpPr>
          <p:cNvPr id="25603" name="AutoShape 5"/>
          <p:cNvSpPr>
            <a:spLocks noChangeArrowheads="1"/>
          </p:cNvSpPr>
          <p:nvPr/>
        </p:nvSpPr>
        <p:spPr bwMode="auto">
          <a:xfrm rot="16428337">
            <a:off x="5420819" y="3159030"/>
            <a:ext cx="976313" cy="11715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923928" y="4331085"/>
            <a:ext cx="4876800" cy="1547539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a-DK" sz="2200" b="1" kern="0" dirty="0" smtClean="0"/>
              <a:t>Saturday 9:00-11:00am </a:t>
            </a:r>
            <a:br>
              <a:rPr lang="en-US" altLang="da-DK" sz="2200" b="1" kern="0" dirty="0" smtClean="0"/>
            </a:br>
            <a:r>
              <a:rPr lang="en-US" altLang="da-DK" sz="2200" b="1" kern="0" dirty="0" smtClean="0"/>
              <a:t>- Handing in of Tombola Prizes</a:t>
            </a:r>
            <a:endParaRPr lang="en-US" altLang="da-DK" sz="2900" b="1" kern="0" dirty="0" smtClean="0"/>
          </a:p>
        </p:txBody>
      </p:sp>
    </p:spTree>
    <p:extLst>
      <p:ext uri="{BB962C8B-B14F-4D97-AF65-F5344CB8AC3E}">
        <p14:creationId xmlns:p14="http://schemas.microsoft.com/office/powerpoint/2010/main" val="244210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328" t="21240" r="8492" b="6860"/>
          <a:stretch/>
        </p:blipFill>
        <p:spPr>
          <a:xfrm>
            <a:off x="0" y="622176"/>
            <a:ext cx="9001000" cy="5040560"/>
          </a:xfrm>
          <a:prstGeom prst="rect">
            <a:avLst/>
          </a:prstGeom>
        </p:spPr>
      </p:pic>
      <p:sp>
        <p:nvSpPr>
          <p:cNvPr id="26627" name="AutoShape 5"/>
          <p:cNvSpPr>
            <a:spLocks noChangeArrowheads="1"/>
          </p:cNvSpPr>
          <p:nvPr/>
        </p:nvSpPr>
        <p:spPr bwMode="auto">
          <a:xfrm rot="12363875">
            <a:off x="2836242" y="2087399"/>
            <a:ext cx="976313" cy="11715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80095" y="3142456"/>
            <a:ext cx="5688632" cy="2476500"/>
          </a:xfrm>
          <a:prstGeom prst="rect">
            <a:avLst/>
          </a:prstGeom>
          <a:solidFill>
            <a:srgbClr val="FFC000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da-DK" sz="2400" b="1" kern="0" smtClean="0"/>
              <a:t>Saturday</a:t>
            </a:r>
            <a:endParaRPr lang="en-US" altLang="da-DK" sz="2400" kern="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da-DK" sz="2400" kern="0" smtClean="0"/>
              <a:t>11:00h Opening Ceremony rehearsal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da-DK" sz="2400" kern="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da-DK" sz="2400" b="1" kern="0" smtClean="0"/>
              <a:t>Sunday</a:t>
            </a:r>
            <a:endParaRPr lang="en-US" altLang="da-DK" sz="2400" kern="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da-DK" sz="2400" kern="0" smtClean="0"/>
              <a:t>9:15h Group Photo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da-DK" sz="2400" kern="0" smtClean="0"/>
              <a:t>9:45h Opening Ceremony</a:t>
            </a:r>
            <a:endParaRPr lang="en-US" altLang="da-DK" sz="3200" b="1" kern="0" dirty="0" smtClean="0"/>
          </a:p>
        </p:txBody>
      </p:sp>
      <p:pic>
        <p:nvPicPr>
          <p:cNvPr id="7" name="Picture 11" descr="ceremony practi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005" y="908720"/>
            <a:ext cx="3340224" cy="250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</p:spTree>
    <p:extLst>
      <p:ext uri="{BB962C8B-B14F-4D97-AF65-F5344CB8AC3E}">
        <p14:creationId xmlns:p14="http://schemas.microsoft.com/office/powerpoint/2010/main" val="266684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ktangel 2"/>
          <p:cNvSpPr>
            <a:spLocks noChangeArrowheads="1"/>
          </p:cNvSpPr>
          <p:nvPr/>
        </p:nvSpPr>
        <p:spPr bwMode="auto">
          <a:xfrm>
            <a:off x="2700338" y="5722938"/>
            <a:ext cx="5040312" cy="11255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a-DK" altLang="da-DK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1336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da-DK" sz="3600" b="1" smtClean="0"/>
              <a:t>SHARE THIS INFORMATION </a:t>
            </a:r>
            <a:br>
              <a:rPr lang="en-US" altLang="da-DK" sz="3600" b="1" smtClean="0"/>
            </a:br>
            <a:r>
              <a:rPr lang="en-US" altLang="da-DK" sz="3600" b="1" smtClean="0"/>
              <a:t>WITH YOUR TEAM</a:t>
            </a:r>
          </a:p>
        </p:txBody>
      </p:sp>
      <p:sp>
        <p:nvSpPr>
          <p:cNvPr id="43012" name="AutoShape 11" descr="Z"/>
          <p:cNvSpPr>
            <a:spLocks noChangeAspect="1" noChangeArrowheads="1"/>
          </p:cNvSpPr>
          <p:nvPr/>
        </p:nvSpPr>
        <p:spPr bwMode="auto">
          <a:xfrm>
            <a:off x="3562350" y="2652713"/>
            <a:ext cx="20193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 altLang="da-DK"/>
          </a:p>
        </p:txBody>
      </p:sp>
      <p:sp>
        <p:nvSpPr>
          <p:cNvPr id="43013" name="AutoShape 13" descr="Z"/>
          <p:cNvSpPr>
            <a:spLocks noChangeAspect="1" noChangeArrowheads="1"/>
          </p:cNvSpPr>
          <p:nvPr/>
        </p:nvSpPr>
        <p:spPr bwMode="auto">
          <a:xfrm>
            <a:off x="3562350" y="2652713"/>
            <a:ext cx="20193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 altLang="da-DK"/>
          </a:p>
        </p:txBody>
      </p:sp>
      <p:pic>
        <p:nvPicPr>
          <p:cNvPr id="43014" name="Billed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9163" y="2205038"/>
            <a:ext cx="4614862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S488CN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50" y="7938"/>
            <a:ext cx="465455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860032" y="2348880"/>
            <a:ext cx="3816424" cy="3528393"/>
          </a:xfrm>
          <a:solidFill>
            <a:schemeClr val="bg1"/>
          </a:solidFill>
        </p:spPr>
        <p:txBody>
          <a:bodyPr/>
          <a:lstStyle/>
          <a:p>
            <a:r>
              <a:rPr lang="en-US" altLang="da-DK" sz="2000" b="1" dirty="0" smtClean="0"/>
              <a:t>Estonia</a:t>
            </a:r>
          </a:p>
          <a:p>
            <a:r>
              <a:rPr lang="en-US" altLang="da-DK" sz="2000" b="1" dirty="0" smtClean="0"/>
              <a:t>Finland</a:t>
            </a:r>
          </a:p>
          <a:p>
            <a:r>
              <a:rPr lang="en-US" altLang="da-DK" sz="2000" b="1" dirty="0" smtClean="0"/>
              <a:t>Kazakhstan</a:t>
            </a:r>
          </a:p>
          <a:p>
            <a:r>
              <a:rPr lang="en-US" altLang="da-DK" sz="2000" b="1" dirty="0" smtClean="0"/>
              <a:t>Latvia</a:t>
            </a:r>
          </a:p>
          <a:p>
            <a:r>
              <a:rPr lang="en-US" altLang="da-DK" sz="2000" b="1" dirty="0" smtClean="0"/>
              <a:t>Romania</a:t>
            </a:r>
          </a:p>
          <a:p>
            <a:r>
              <a:rPr lang="en-US" altLang="da-DK" sz="2000" b="1" dirty="0" smtClean="0"/>
              <a:t>Slovenia</a:t>
            </a:r>
          </a:p>
          <a:p>
            <a:r>
              <a:rPr lang="en-US" altLang="da-DK" sz="2000" b="1" dirty="0" smtClean="0"/>
              <a:t>Turkey</a:t>
            </a:r>
          </a:p>
          <a:p>
            <a:r>
              <a:rPr lang="en-US" altLang="da-DK" sz="2000" b="1" dirty="0" smtClean="0"/>
              <a:t>Ukraine</a:t>
            </a:r>
          </a:p>
          <a:p>
            <a:r>
              <a:rPr lang="en-US" altLang="da-DK" sz="2000" b="1" dirty="0" smtClean="0"/>
              <a:t>UK</a:t>
            </a:r>
          </a:p>
        </p:txBody>
      </p:sp>
      <p:sp>
        <p:nvSpPr>
          <p:cNvPr id="27652" name="Text Box 9"/>
          <p:cNvSpPr txBox="1">
            <a:spLocks noChangeArrowheads="1"/>
          </p:cNvSpPr>
          <p:nvPr/>
        </p:nvSpPr>
        <p:spPr bwMode="auto">
          <a:xfrm>
            <a:off x="4648200" y="260648"/>
            <a:ext cx="44958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da-DK" sz="4400" b="1" dirty="0" smtClean="0"/>
              <a:t>Entertainment</a:t>
            </a:r>
          </a:p>
          <a:p>
            <a:pPr algn="ctr"/>
            <a:r>
              <a:rPr lang="en-US" altLang="da-DK" sz="4400" b="1" dirty="0" smtClean="0"/>
              <a:t>Provided by: </a:t>
            </a:r>
            <a:endParaRPr lang="en-US" altLang="da-DK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3212976"/>
            <a:ext cx="33295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Schedule to be announced soon!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4" name="Rectangle 6"/>
          <p:cNvSpPr>
            <a:spLocks noGrp="1" noChangeArrowheads="1"/>
          </p:cNvSpPr>
          <p:nvPr>
            <p:ph type="title"/>
          </p:nvPr>
        </p:nvSpPr>
        <p:spPr>
          <a:xfrm>
            <a:off x="1908175" y="258763"/>
            <a:ext cx="6551613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b="1" dirty="0" smtClean="0">
                <a:latin typeface="+mn-lt"/>
              </a:rPr>
              <a:t>Thanking  NATO Staff</a:t>
            </a:r>
            <a:endParaRPr lang="en-US" sz="3600" b="1" dirty="0" smtClean="0">
              <a:latin typeface="+mn-lt"/>
            </a:endParaRPr>
          </a:p>
        </p:txBody>
      </p:sp>
      <p:sp>
        <p:nvSpPr>
          <p:cNvPr id="48131" name="Text Box 9"/>
          <p:cNvSpPr txBox="1">
            <a:spLocks noChangeArrowheads="1"/>
          </p:cNvSpPr>
          <p:nvPr/>
        </p:nvSpPr>
        <p:spPr bwMode="auto">
          <a:xfrm>
            <a:off x="2627313" y="1557338"/>
            <a:ext cx="7921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da-DK" sz="3200" b="1">
                <a:cs typeface="Arial" pitchFamily="34" charset="0"/>
              </a:rPr>
              <a:t>#1</a:t>
            </a:r>
          </a:p>
        </p:txBody>
      </p:sp>
      <p:sp>
        <p:nvSpPr>
          <p:cNvPr id="48132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5076056" y="2190750"/>
            <a:ext cx="3816423" cy="3614514"/>
          </a:xfrm>
        </p:spPr>
        <p:txBody>
          <a:bodyPr/>
          <a:lstStyle/>
          <a:p>
            <a:pPr marL="1085850" lvl="2" indent="0" eaLnBrk="1" hangingPunct="1">
              <a:spcAft>
                <a:spcPts val="600"/>
              </a:spcAft>
              <a:buFontTx/>
              <a:buNone/>
            </a:pPr>
            <a:r>
              <a:rPr lang="en-GB" altLang="da-DK" b="1" dirty="0" smtClean="0">
                <a:solidFill>
                  <a:schemeClr val="tx2"/>
                </a:solidFill>
              </a:rPr>
              <a:t>Thank You Gift</a:t>
            </a:r>
          </a:p>
          <a:p>
            <a:pPr marL="1085850" lvl="2" indent="0" eaLnBrk="1" hangingPunct="1">
              <a:spcAft>
                <a:spcPts val="600"/>
              </a:spcAft>
              <a:buFontTx/>
              <a:buNone/>
            </a:pPr>
            <a:r>
              <a:rPr lang="en-GB" altLang="da-DK" sz="2000" dirty="0" smtClean="0">
                <a:solidFill>
                  <a:schemeClr val="tx2"/>
                </a:solidFill>
              </a:rPr>
              <a:t>1 Bottle per Nation</a:t>
            </a:r>
          </a:p>
          <a:p>
            <a:pPr marL="1085850" lvl="2" indent="0" eaLnBrk="1" hangingPunct="1">
              <a:spcAft>
                <a:spcPts val="600"/>
              </a:spcAft>
              <a:buFontTx/>
              <a:buNone/>
            </a:pPr>
            <a:r>
              <a:rPr lang="en-GB" altLang="da-DK" sz="2000" b="1" dirty="0" smtClean="0">
                <a:solidFill>
                  <a:schemeClr val="tx2"/>
                </a:solidFill>
              </a:rPr>
              <a:t>DUE:</a:t>
            </a:r>
            <a:r>
              <a:rPr lang="en-GB" altLang="da-DK" sz="2000" dirty="0" smtClean="0">
                <a:solidFill>
                  <a:schemeClr val="tx2"/>
                </a:solidFill>
              </a:rPr>
              <a:t>  </a:t>
            </a:r>
            <a:r>
              <a:rPr lang="en-GB" altLang="da-DK" sz="2000" b="1" dirty="0" smtClean="0">
                <a:solidFill>
                  <a:srgbClr val="C00000"/>
                </a:solidFill>
              </a:rPr>
              <a:t>21 OCT GA Meeting</a:t>
            </a:r>
          </a:p>
          <a:p>
            <a:pPr marL="1085850" lvl="2" indent="0" eaLnBrk="1" hangingPunct="1">
              <a:spcAft>
                <a:spcPts val="600"/>
              </a:spcAft>
              <a:buNone/>
            </a:pPr>
            <a:r>
              <a:rPr lang="en-US" sz="2000" b="1" dirty="0" smtClean="0">
                <a:solidFill>
                  <a:srgbClr val="C00000"/>
                </a:solidFill>
              </a:rPr>
              <a:t>If you have not provided your bottle, bring it to our ‘Info Desk’ Saturday, 15  November</a:t>
            </a:r>
          </a:p>
          <a:p>
            <a:pPr marL="1085850" lvl="2" eaLnBrk="1" hangingPunct="1">
              <a:spcAft>
                <a:spcPts val="600"/>
              </a:spcAft>
              <a:buFontTx/>
              <a:buNone/>
            </a:pPr>
            <a:r>
              <a:rPr lang="en-GB" altLang="da-DK" sz="2000" dirty="0" smtClean="0">
                <a:solidFill>
                  <a:schemeClr val="tx2"/>
                </a:solidFill>
              </a:rPr>
              <a:t> </a:t>
            </a:r>
          </a:p>
          <a:p>
            <a:pPr eaLnBrk="1" hangingPunct="1"/>
            <a:endParaRPr lang="en-US" altLang="da-DK" sz="2400" dirty="0" smtClean="0">
              <a:solidFill>
                <a:schemeClr val="tx2"/>
              </a:solidFill>
            </a:endParaRPr>
          </a:p>
        </p:txBody>
      </p:sp>
      <p:sp>
        <p:nvSpPr>
          <p:cNvPr id="48133" name="Text Box 11"/>
          <p:cNvSpPr txBox="1">
            <a:spLocks noChangeArrowheads="1"/>
          </p:cNvSpPr>
          <p:nvPr/>
        </p:nvSpPr>
        <p:spPr bwMode="auto">
          <a:xfrm>
            <a:off x="6588125" y="1557338"/>
            <a:ext cx="7207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da-DK" sz="3200" b="1">
                <a:cs typeface="Arial" pitchFamily="34" charset="0"/>
              </a:rPr>
              <a:t>#2</a:t>
            </a:r>
          </a:p>
        </p:txBody>
      </p:sp>
      <p:sp>
        <p:nvSpPr>
          <p:cNvPr id="48134" name="Rectangle 16"/>
          <p:cNvSpPr>
            <a:spLocks noChangeArrowheads="1"/>
          </p:cNvSpPr>
          <p:nvPr/>
        </p:nvSpPr>
        <p:spPr bwMode="auto">
          <a:xfrm>
            <a:off x="1524000" y="4419600"/>
            <a:ext cx="12954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>
              <a:cs typeface="Arial" pitchFamily="34" charset="0"/>
            </a:endParaRPr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 flipV="1">
            <a:off x="1908174" y="1412776"/>
            <a:ext cx="6768281" cy="19149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813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7463" y="2228850"/>
            <a:ext cx="908050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1288" y="3378200"/>
            <a:ext cx="674687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8" name="Tekstboks 1"/>
          <p:cNvSpPr txBox="1">
            <a:spLocks noChangeArrowheads="1"/>
          </p:cNvSpPr>
          <p:nvPr/>
        </p:nvSpPr>
        <p:spPr bwMode="auto">
          <a:xfrm>
            <a:off x="1655763" y="5013325"/>
            <a:ext cx="2844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altLang="da-DK" sz="2000" b="1">
                <a:cs typeface="Arial" pitchFamily="34" charset="0"/>
              </a:rPr>
              <a:t>Sign on the back for: </a:t>
            </a:r>
            <a:br>
              <a:rPr lang="da-DK" altLang="da-DK" sz="2000" b="1">
                <a:cs typeface="Arial" pitchFamily="34" charset="0"/>
              </a:rPr>
            </a:br>
            <a:r>
              <a:rPr lang="da-DK" altLang="da-DK" sz="2000" b="1">
                <a:cs typeface="Arial" pitchFamily="34" charset="0"/>
              </a:rPr>
              <a:t>1 x Food (main dish), </a:t>
            </a:r>
          </a:p>
          <a:p>
            <a:r>
              <a:rPr lang="da-DK" altLang="da-DK" sz="2000" b="1">
                <a:cs typeface="Arial" pitchFamily="34" charset="0"/>
              </a:rPr>
              <a:t>1 x Dessert, 1 x Drink 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6525" y="4983163"/>
            <a:ext cx="1420813" cy="1201737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23989" t="45892" r="51660" b="13022"/>
          <a:stretch/>
        </p:blipFill>
        <p:spPr>
          <a:xfrm>
            <a:off x="1307754" y="2152055"/>
            <a:ext cx="3168352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8"/>
          <p:cNvSpPr>
            <a:spLocks noChangeArrowheads="1"/>
          </p:cNvSpPr>
          <p:nvPr/>
        </p:nvSpPr>
        <p:spPr bwMode="auto">
          <a:xfrm>
            <a:off x="4763" y="-15875"/>
            <a:ext cx="7239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313737" cy="1143000"/>
          </a:xfrm>
        </p:spPr>
        <p:txBody>
          <a:bodyPr/>
          <a:lstStyle/>
          <a:p>
            <a:pPr eaLnBrk="1" hangingPunct="1"/>
            <a:r>
              <a:rPr lang="en-US" altLang="da-DK" sz="5400" b="1" smtClean="0"/>
              <a:t>Bazaar After Sale</a:t>
            </a:r>
            <a:endParaRPr lang="en-US" altLang="da-DK" sz="3200" smtClean="0"/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4063" y="1341438"/>
            <a:ext cx="8077200" cy="1471612"/>
          </a:xfrm>
        </p:spPr>
        <p:txBody>
          <a:bodyPr/>
          <a:lstStyle/>
          <a:p>
            <a:pPr marL="250825" indent="0" eaLnBrk="1" hangingPunct="1">
              <a:buFontTx/>
              <a:buNone/>
            </a:pPr>
            <a:r>
              <a:rPr lang="en-US" altLang="da-DK" sz="2800" b="1" dirty="0" smtClean="0"/>
              <a:t>Dates: Nov 24 – 28 | Monday - Friday</a:t>
            </a:r>
          </a:p>
          <a:p>
            <a:pPr marL="250825" indent="0" eaLnBrk="1" hangingPunct="1">
              <a:buFontTx/>
              <a:buNone/>
            </a:pPr>
            <a:endParaRPr lang="en-US" altLang="da-DK" sz="2800" b="1" dirty="0" smtClean="0"/>
          </a:p>
          <a:p>
            <a:pPr marL="250825" indent="0" eaLnBrk="1" hangingPunct="1">
              <a:buFontTx/>
              <a:buNone/>
            </a:pPr>
            <a:r>
              <a:rPr lang="en-US" altLang="da-DK" sz="2800" b="1" dirty="0" smtClean="0"/>
              <a:t>Time:  10:00 – 14:00 </a:t>
            </a:r>
          </a:p>
          <a:p>
            <a:pPr marL="250825" indent="0" eaLnBrk="1" hangingPunct="1">
              <a:spcBef>
                <a:spcPct val="0"/>
              </a:spcBef>
              <a:buFontTx/>
              <a:buNone/>
            </a:pPr>
            <a:endParaRPr lang="en-US" altLang="da-DK" sz="2800" b="1" dirty="0" smtClean="0"/>
          </a:p>
          <a:p>
            <a:pPr marL="250825" indent="0" eaLnBrk="1" hangingPunct="1">
              <a:spcBef>
                <a:spcPct val="0"/>
              </a:spcBef>
              <a:buFontTx/>
              <a:buNone/>
            </a:pPr>
            <a:r>
              <a:rPr lang="en-US" altLang="da-DK" sz="2800" b="1" dirty="0" smtClean="0"/>
              <a:t>Location: Press Hall (ING Bank Area) </a:t>
            </a:r>
          </a:p>
          <a:p>
            <a:pPr marL="250825" indent="0" eaLnBrk="1" hangingPunct="1">
              <a:spcBef>
                <a:spcPct val="0"/>
              </a:spcBef>
              <a:buFontTx/>
              <a:buNone/>
            </a:pPr>
            <a:endParaRPr lang="en-US" altLang="da-DK" sz="2800" b="1" dirty="0" smtClean="0"/>
          </a:p>
          <a:p>
            <a:pPr marL="250825" indent="0" eaLnBrk="1" hangingPunct="1">
              <a:spcBef>
                <a:spcPct val="0"/>
              </a:spcBef>
              <a:buFontTx/>
              <a:buNone/>
            </a:pPr>
            <a:r>
              <a:rPr lang="en-US" altLang="da-DK" sz="2800" b="1" dirty="0" smtClean="0"/>
              <a:t>Participants: 5 nations per day </a:t>
            </a:r>
            <a:r>
              <a:rPr lang="en-US" altLang="da-DK" b="1" dirty="0" smtClean="0"/>
              <a:t>	</a:t>
            </a:r>
          </a:p>
        </p:txBody>
      </p:sp>
      <p:sp>
        <p:nvSpPr>
          <p:cNvPr id="48153" name="Text Box 27"/>
          <p:cNvSpPr txBox="1">
            <a:spLocks noChangeArrowheads="1"/>
          </p:cNvSpPr>
          <p:nvPr/>
        </p:nvSpPr>
        <p:spPr bwMode="auto">
          <a:xfrm>
            <a:off x="0" y="5453063"/>
            <a:ext cx="91440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da-DK" b="1">
                <a:solidFill>
                  <a:srgbClr val="C00000"/>
                </a:solidFill>
              </a:rPr>
              <a:t>Each nation gets 2-3 tables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da-DK" b="1">
                <a:solidFill>
                  <a:srgbClr val="C00000"/>
                </a:solidFill>
              </a:rPr>
              <a:t>Everyone needs to be self sufficient</a:t>
            </a:r>
            <a:endParaRPr lang="en-US" altLang="da-DK" sz="1000" b="1">
              <a:solidFill>
                <a:srgbClr val="C00000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da-DK" sz="10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89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8"/>
          <p:cNvSpPr>
            <a:spLocks noChangeArrowheads="1"/>
          </p:cNvSpPr>
          <p:nvPr/>
        </p:nvSpPr>
        <p:spPr bwMode="auto">
          <a:xfrm>
            <a:off x="0" y="0"/>
            <a:ext cx="7239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313737" cy="1143000"/>
          </a:xfrm>
        </p:spPr>
        <p:txBody>
          <a:bodyPr/>
          <a:lstStyle/>
          <a:p>
            <a:pPr eaLnBrk="1" hangingPunct="1"/>
            <a:r>
              <a:rPr lang="en-US" altLang="da-DK" sz="5400" b="1" smtClean="0"/>
              <a:t>Bazaar After Sale</a:t>
            </a:r>
            <a:endParaRPr lang="en-US" altLang="da-DK" sz="3200" smtClean="0"/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48773"/>
            <a:ext cx="8077200" cy="1471612"/>
          </a:xfrm>
        </p:spPr>
        <p:txBody>
          <a:bodyPr/>
          <a:lstStyle/>
          <a:p>
            <a:pPr marL="250825" indent="0" algn="ctr" eaLnBrk="1" hangingPunct="1">
              <a:buFontTx/>
              <a:buNone/>
            </a:pPr>
            <a:r>
              <a:rPr lang="en-US" altLang="da-DK" sz="2000" b="1" dirty="0" smtClean="0"/>
              <a:t>Sign Up Today (during break)</a:t>
            </a:r>
          </a:p>
          <a:p>
            <a:pPr marL="250825" indent="0" algn="ctr" eaLnBrk="1" hangingPunct="1">
              <a:buFontTx/>
              <a:buNone/>
            </a:pPr>
            <a:endParaRPr lang="en-US" altLang="da-DK" sz="2000" b="1" dirty="0" smtClean="0"/>
          </a:p>
          <a:p>
            <a:pPr marL="250825" indent="0" algn="ctr" eaLnBrk="1" hangingPunct="1">
              <a:spcBef>
                <a:spcPts val="0"/>
              </a:spcBef>
              <a:buFontTx/>
              <a:buNone/>
            </a:pPr>
            <a:r>
              <a:rPr lang="en-US" altLang="da-DK" sz="2000" b="1" dirty="0" smtClean="0"/>
              <a:t>Schedule will also be at NIC/NCB info table at bazaar – may sign up on bazaar day.</a:t>
            </a:r>
            <a:r>
              <a:rPr lang="en-US" altLang="da-DK" b="1" dirty="0" smtClean="0"/>
              <a:t>	</a:t>
            </a:r>
          </a:p>
        </p:txBody>
      </p:sp>
      <p:graphicFrame>
        <p:nvGraphicFramePr>
          <p:cNvPr id="391201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787721"/>
              </p:ext>
            </p:extLst>
          </p:nvPr>
        </p:nvGraphicFramePr>
        <p:xfrm>
          <a:off x="1116013" y="3121025"/>
          <a:ext cx="7256463" cy="2206845"/>
        </p:xfrm>
        <a:graphic>
          <a:graphicData uri="http://schemas.openxmlformats.org/drawingml/2006/table">
            <a:tbl>
              <a:tblPr/>
              <a:tblGrid>
                <a:gridCol w="1434587"/>
                <a:gridCol w="1435913"/>
                <a:gridCol w="1435913"/>
                <a:gridCol w="1514138"/>
                <a:gridCol w="1435912"/>
              </a:tblGrid>
              <a:tr h="7011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Mon</a:t>
                      </a:r>
                      <a:b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</a:b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24 Nov</a:t>
                      </a:r>
                    </a:p>
                  </a:txBody>
                  <a:tcPr marL="91431" marR="91431"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Tues</a:t>
                      </a:r>
                      <a:b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</a:b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25 Nov</a:t>
                      </a:r>
                    </a:p>
                  </a:txBody>
                  <a:tcPr marL="91431" marR="91431"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Wed</a:t>
                      </a:r>
                      <a:b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</a:b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26 Nov</a:t>
                      </a:r>
                    </a:p>
                  </a:txBody>
                  <a:tcPr marL="91431" marR="91431"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Thu </a:t>
                      </a:r>
                      <a:b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</a:b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27 Nov</a:t>
                      </a:r>
                    </a:p>
                  </a:txBody>
                  <a:tcPr marL="91431" marR="91431"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Fri</a:t>
                      </a:r>
                      <a:b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</a:b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28 Nov</a:t>
                      </a:r>
                    </a:p>
                  </a:txBody>
                  <a:tcPr marL="91431" marR="91431"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12133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5.</a:t>
                      </a:r>
                    </a:p>
                  </a:txBody>
                  <a:tcPr marL="91431" marR="91431"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5. </a:t>
                      </a:r>
                    </a:p>
                  </a:txBody>
                  <a:tcPr marL="91431" marR="91431"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5.</a:t>
                      </a:r>
                    </a:p>
                  </a:txBody>
                  <a:tcPr marL="91431" marR="91431"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5.</a:t>
                      </a:r>
                    </a:p>
                  </a:txBody>
                  <a:tcPr marL="91431" marR="91431"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5.</a:t>
                      </a:r>
                    </a:p>
                  </a:txBody>
                  <a:tcPr marL="91431" marR="91431"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48153" name="Text Box 27"/>
          <p:cNvSpPr txBox="1">
            <a:spLocks noChangeArrowheads="1"/>
          </p:cNvSpPr>
          <p:nvPr/>
        </p:nvSpPr>
        <p:spPr bwMode="auto">
          <a:xfrm>
            <a:off x="0" y="5453063"/>
            <a:ext cx="91440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da-DK" b="1">
                <a:solidFill>
                  <a:srgbClr val="C00000"/>
                </a:solidFill>
              </a:rPr>
              <a:t>Each nation gets 2-3 tables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da-DK" b="1">
                <a:solidFill>
                  <a:srgbClr val="C00000"/>
                </a:solidFill>
              </a:rPr>
              <a:t>Everyone needs to be self sufficient</a:t>
            </a:r>
            <a:endParaRPr lang="en-US" altLang="da-DK" sz="1000" b="1">
              <a:solidFill>
                <a:srgbClr val="C00000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da-DK" sz="10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ktangel 2"/>
          <p:cNvSpPr>
            <a:spLocks noChangeArrowheads="1"/>
          </p:cNvSpPr>
          <p:nvPr/>
        </p:nvSpPr>
        <p:spPr bwMode="auto">
          <a:xfrm>
            <a:off x="2843213" y="5661025"/>
            <a:ext cx="4465637" cy="11525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a-DK" altLang="da-DK"/>
          </a:p>
        </p:txBody>
      </p:sp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98438"/>
            <a:ext cx="7772400" cy="1143000"/>
          </a:xfrm>
        </p:spPr>
        <p:txBody>
          <a:bodyPr/>
          <a:lstStyle/>
          <a:p>
            <a:pPr eaLnBrk="1" hangingPunct="1">
              <a:lnSpc>
                <a:spcPct val="70000"/>
              </a:lnSpc>
              <a:defRPr/>
            </a:pPr>
            <a:r>
              <a:rPr lang="en-US" sz="3600" b="1" dirty="0" smtClean="0">
                <a:latin typeface="+mn-lt"/>
              </a:rPr>
              <a:t>Opening Ceremony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150" y="998538"/>
            <a:ext cx="7043738" cy="533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da-DK" sz="2000" smtClean="0">
                <a:solidFill>
                  <a:schemeClr val="accent2"/>
                </a:solidFill>
              </a:rPr>
              <a:t>Jimmie Bradshaw – President</a:t>
            </a:r>
            <a:endParaRPr lang="en-GB" altLang="da-DK" sz="2000" smtClean="0">
              <a:solidFill>
                <a:schemeClr val="accent2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da-DK" sz="2800" smtClean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da-DK" sz="2800" smtClean="0"/>
              <a:t>	</a:t>
            </a:r>
          </a:p>
        </p:txBody>
      </p:sp>
      <p:sp>
        <p:nvSpPr>
          <p:cNvPr id="45061" name="Line 3"/>
          <p:cNvSpPr>
            <a:spLocks noChangeShapeType="1"/>
          </p:cNvSpPr>
          <p:nvPr/>
        </p:nvSpPr>
        <p:spPr bwMode="auto">
          <a:xfrm>
            <a:off x="1835150" y="1460500"/>
            <a:ext cx="7043738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2" name="Rektangel 1"/>
          <p:cNvSpPr>
            <a:spLocks noChangeArrowheads="1"/>
          </p:cNvSpPr>
          <p:nvPr/>
        </p:nvSpPr>
        <p:spPr bwMode="auto">
          <a:xfrm>
            <a:off x="1752600" y="1485900"/>
            <a:ext cx="73914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da-DK" sz="1800" b="1" dirty="0">
                <a:latin typeface="Arial Unicode MS" pitchFamily="34" charset="-128"/>
              </a:rPr>
              <a:t>09:00  </a:t>
            </a:r>
            <a:r>
              <a:rPr lang="en-US" altLang="da-DK" sz="1800" b="1" dirty="0" smtClean="0">
                <a:latin typeface="Arial Unicode MS" pitchFamily="34" charset="-128"/>
              </a:rPr>
              <a:t>Patrons and </a:t>
            </a:r>
            <a:r>
              <a:rPr lang="en-US" altLang="da-DK" sz="1800" b="1" dirty="0">
                <a:latin typeface="Arial Unicode MS" pitchFamily="34" charset="-128"/>
              </a:rPr>
              <a:t>sponsors arrive and go to Cafeteria for </a:t>
            </a:r>
            <a:r>
              <a:rPr lang="en-US" altLang="da-DK" sz="1800" b="1" dirty="0" smtClean="0">
                <a:latin typeface="Arial Unicode MS" pitchFamily="34" charset="-128"/>
              </a:rPr>
              <a:t/>
            </a:r>
            <a:br>
              <a:rPr lang="en-US" altLang="da-DK" sz="1800" b="1" dirty="0" smtClean="0">
                <a:latin typeface="Arial Unicode MS" pitchFamily="34" charset="-128"/>
              </a:rPr>
            </a:br>
            <a:r>
              <a:rPr lang="en-US" altLang="da-DK" sz="1800" b="1" dirty="0" smtClean="0">
                <a:latin typeface="Arial Unicode MS" pitchFamily="34" charset="-128"/>
              </a:rPr>
              <a:t>‘</a:t>
            </a:r>
            <a:r>
              <a:rPr lang="en-US" altLang="da-DK" sz="1800" b="1" dirty="0" smtClean="0">
                <a:solidFill>
                  <a:srgbClr val="C00000"/>
                </a:solidFill>
                <a:latin typeface="Arial Unicode MS" pitchFamily="34" charset="-128"/>
              </a:rPr>
              <a:t>Patrons &amp; Sponsor Welcome Coffee</a:t>
            </a:r>
            <a:r>
              <a:rPr lang="en-US" altLang="da-DK" sz="1800" b="1" dirty="0" smtClean="0">
                <a:latin typeface="Arial Unicode MS" pitchFamily="34" charset="-128"/>
              </a:rPr>
              <a:t>’ </a:t>
            </a:r>
            <a:r>
              <a:rPr lang="en-US" altLang="da-DK" sz="1800" b="1" dirty="0">
                <a:latin typeface="Arial Unicode MS" pitchFamily="34" charset="-128"/>
              </a:rPr>
              <a:t>and </a:t>
            </a:r>
            <a:r>
              <a:rPr lang="en-US" altLang="da-DK" sz="1800" b="1" dirty="0" smtClean="0">
                <a:latin typeface="Arial Unicode MS" pitchFamily="34" charset="-128"/>
              </a:rPr>
              <a:t>Photo Session</a:t>
            </a:r>
            <a:endParaRPr lang="en-US" altLang="da-DK" sz="1800" b="1" dirty="0">
              <a:latin typeface="Arial Unicode MS" pitchFamily="34" charset="-128"/>
            </a:endParaRPr>
          </a:p>
          <a:p>
            <a:endParaRPr lang="en-US" altLang="da-DK" sz="1800" b="1" dirty="0">
              <a:latin typeface="Arial Unicode MS" pitchFamily="34" charset="-128"/>
            </a:endParaRPr>
          </a:p>
          <a:p>
            <a:r>
              <a:rPr lang="en-US" altLang="da-DK" sz="1800" b="1" dirty="0" smtClean="0">
                <a:latin typeface="Arial Unicode MS" pitchFamily="34" charset="-128"/>
              </a:rPr>
              <a:t>09:10 </a:t>
            </a:r>
            <a:r>
              <a:rPr lang="en-US" altLang="da-DK" sz="1800" b="1" dirty="0">
                <a:latin typeface="Arial Unicode MS" pitchFamily="34" charset="-128"/>
              </a:rPr>
              <a:t>Members arrive at stage area </a:t>
            </a:r>
          </a:p>
          <a:p>
            <a:endParaRPr lang="en-US" altLang="da-DK" sz="1800" b="1" dirty="0">
              <a:latin typeface="Arial Unicode MS" pitchFamily="34" charset="-128"/>
            </a:endParaRPr>
          </a:p>
          <a:p>
            <a:r>
              <a:rPr lang="en-US" altLang="da-DK" sz="1800" b="1" dirty="0" smtClean="0">
                <a:latin typeface="Arial Unicode MS" pitchFamily="34" charset="-128"/>
              </a:rPr>
              <a:t>09:15 </a:t>
            </a:r>
            <a:r>
              <a:rPr lang="en-US" altLang="da-DK" sz="1800" b="1" dirty="0">
                <a:latin typeface="Arial Unicode MS" pitchFamily="34" charset="-128"/>
              </a:rPr>
              <a:t>Photos with Dignitaries and Members</a:t>
            </a:r>
          </a:p>
          <a:p>
            <a:endParaRPr lang="en-US" altLang="da-DK" sz="1800" b="1" dirty="0">
              <a:latin typeface="Arial Unicode MS" pitchFamily="34" charset="-128"/>
            </a:endParaRPr>
          </a:p>
          <a:p>
            <a:r>
              <a:rPr lang="en-US" altLang="da-DK" sz="1800" b="1" dirty="0">
                <a:latin typeface="Arial Unicode MS" pitchFamily="34" charset="-128"/>
              </a:rPr>
              <a:t>09:45   Opening Ceremony </a:t>
            </a:r>
          </a:p>
          <a:p>
            <a:r>
              <a:rPr lang="en-US" altLang="da-DK" sz="1800" b="1" dirty="0">
                <a:latin typeface="Arial Unicode MS" pitchFamily="34" charset="-128"/>
              </a:rPr>
              <a:t>	- Remarks</a:t>
            </a:r>
          </a:p>
          <a:p>
            <a:pPr lvl="3">
              <a:buFontTx/>
              <a:buChar char="•"/>
            </a:pPr>
            <a:r>
              <a:rPr lang="en-US" altLang="da-DK" sz="1800" b="1" dirty="0" smtClean="0">
                <a:latin typeface="Arial Unicode MS" pitchFamily="34" charset="-128"/>
              </a:rPr>
              <a:t> NCB President, Jimmie Bradshaw</a:t>
            </a:r>
            <a:endParaRPr lang="en-US" altLang="da-DK" sz="1800" b="1" dirty="0">
              <a:latin typeface="Arial Unicode MS" pitchFamily="34" charset="-128"/>
            </a:endParaRPr>
          </a:p>
          <a:p>
            <a:pPr lvl="3">
              <a:buFontTx/>
              <a:buChar char="•"/>
            </a:pPr>
            <a:r>
              <a:rPr lang="en-US" altLang="da-DK" sz="1800" b="1" dirty="0">
                <a:latin typeface="Arial Unicode MS" pitchFamily="34" charset="-128"/>
              </a:rPr>
              <a:t> NCB Honorary President, Lady Jan </a:t>
            </a:r>
            <a:r>
              <a:rPr lang="en-US" altLang="da-DK" sz="1800" b="1" dirty="0" smtClean="0">
                <a:latin typeface="Arial Unicode MS" pitchFamily="34" charset="-128"/>
              </a:rPr>
              <a:t>Harper</a:t>
            </a:r>
          </a:p>
          <a:p>
            <a:pPr lvl="3">
              <a:buFontTx/>
              <a:buChar char="•"/>
            </a:pPr>
            <a:r>
              <a:rPr lang="en-US" altLang="da-DK" sz="1800" b="1" dirty="0">
                <a:latin typeface="Arial Unicode MS" pitchFamily="34" charset="-128"/>
              </a:rPr>
              <a:t> </a:t>
            </a:r>
            <a:r>
              <a:rPr lang="en-US" altLang="da-DK" sz="1800" b="1" dirty="0" smtClean="0">
                <a:latin typeface="Arial Unicode MS" pitchFamily="34" charset="-128"/>
              </a:rPr>
              <a:t>Director, NATO Staff Center, </a:t>
            </a:r>
            <a:r>
              <a:rPr lang="en-US" altLang="da-DK" sz="1800" b="1" dirty="0" err="1" smtClean="0">
                <a:latin typeface="Arial Unicode MS" pitchFamily="34" charset="-128"/>
              </a:rPr>
              <a:t>Alun</a:t>
            </a:r>
            <a:r>
              <a:rPr lang="en-US" altLang="da-DK" sz="1800" b="1" dirty="0" smtClean="0">
                <a:latin typeface="Arial Unicode MS" pitchFamily="34" charset="-128"/>
              </a:rPr>
              <a:t> Morris</a:t>
            </a:r>
            <a:endParaRPr lang="en-US" altLang="da-DK" sz="1800" b="1" dirty="0">
              <a:latin typeface="Arial Unicode MS" pitchFamily="34" charset="-128"/>
            </a:endParaRPr>
          </a:p>
          <a:p>
            <a:pPr lvl="2"/>
            <a:r>
              <a:rPr lang="en-US" altLang="da-DK" sz="1800" b="1" dirty="0">
                <a:latin typeface="Arial Unicode MS" pitchFamily="34" charset="-128"/>
              </a:rPr>
              <a:t>- Roll Call of Participating Nations</a:t>
            </a:r>
          </a:p>
          <a:p>
            <a:pPr lvl="2"/>
            <a:r>
              <a:rPr lang="en-US" altLang="da-DK" sz="1800" b="1" dirty="0">
                <a:latin typeface="Arial Unicode MS" pitchFamily="34" charset="-128"/>
              </a:rPr>
              <a:t>- Ribbon Cutting</a:t>
            </a:r>
          </a:p>
          <a:p>
            <a:r>
              <a:rPr lang="en-US" altLang="da-DK" sz="1800" b="1" dirty="0">
                <a:latin typeface="Arial Unicode MS" pitchFamily="34" charset="-128"/>
              </a:rPr>
              <a:t>The Bazaar is declared officially opened.  </a:t>
            </a:r>
          </a:p>
          <a:p>
            <a:endParaRPr lang="en-US" altLang="da-DK" sz="1800" b="1" dirty="0">
              <a:latin typeface="Arial Unicode MS" pitchFamily="34" charset="-128"/>
            </a:endParaRPr>
          </a:p>
          <a:p>
            <a:r>
              <a:rPr lang="en-US" altLang="da-DK" sz="1800" b="1" dirty="0">
                <a:latin typeface="Arial Unicode MS" pitchFamily="34" charset="-128"/>
              </a:rPr>
              <a:t>10:15	 International Restaurant preview</a:t>
            </a:r>
          </a:p>
          <a:p>
            <a:r>
              <a:rPr lang="en-US" altLang="da-DK" sz="1800" b="1" dirty="0" smtClean="0">
                <a:latin typeface="Arial Unicode MS" pitchFamily="34" charset="-128"/>
              </a:rPr>
              <a:t>11.15 </a:t>
            </a:r>
            <a:r>
              <a:rPr lang="en-US" altLang="da-DK" sz="1800" b="1" dirty="0">
                <a:latin typeface="Arial Unicode MS" pitchFamily="34" charset="-128"/>
              </a:rPr>
              <a:t>	 National Stands preview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84163"/>
            <a:ext cx="6096000" cy="1143000"/>
          </a:xfrm>
        </p:spPr>
        <p:txBody>
          <a:bodyPr/>
          <a:lstStyle/>
          <a:p>
            <a:pPr eaLnBrk="1" hangingPunct="1"/>
            <a:r>
              <a:rPr lang="nl-NL" altLang="da-DK" sz="3600" b="1" dirty="0" smtClean="0"/>
              <a:t>Farewell to Board Member</a:t>
            </a:r>
            <a:r>
              <a:rPr lang="nl-NL" altLang="da-DK" sz="3600" b="1" dirty="0" smtClean="0">
                <a:solidFill>
                  <a:schemeClr val="accent2"/>
                </a:solidFill>
              </a:rPr>
              <a:t> </a:t>
            </a:r>
            <a:r>
              <a:rPr lang="en-US" altLang="da-DK" dirty="0" smtClean="0"/>
              <a:t/>
            </a:r>
            <a:br>
              <a:rPr lang="en-US" altLang="da-DK" dirty="0" smtClean="0"/>
            </a:br>
            <a:r>
              <a:rPr lang="en-US" altLang="da-DK" sz="2000" dirty="0" smtClean="0"/>
              <a:t>Jimmie Bradshaw  - President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12913" y="1773238"/>
            <a:ext cx="7086600" cy="4038600"/>
          </a:xfrm>
        </p:spPr>
        <p:txBody>
          <a:bodyPr/>
          <a:lstStyle/>
          <a:p>
            <a:pPr eaLnBrk="1" hangingPunct="1"/>
            <a:r>
              <a:rPr lang="en-US" altLang="da-DK" b="1" dirty="0" err="1" smtClean="0"/>
              <a:t>Tuija</a:t>
            </a:r>
            <a:r>
              <a:rPr lang="en-US" altLang="da-DK" b="1" dirty="0" smtClean="0"/>
              <a:t> </a:t>
            </a:r>
            <a:r>
              <a:rPr lang="en-US" altLang="da-DK" b="1" dirty="0" err="1" smtClean="0"/>
              <a:t>Kuusisto</a:t>
            </a:r>
            <a:r>
              <a:rPr lang="en-US" altLang="da-DK" b="1" dirty="0" smtClean="0"/>
              <a:t> (Finland), Assistant Charity Coordinator</a:t>
            </a:r>
          </a:p>
          <a:p>
            <a:pPr eaLnBrk="1" hangingPunct="1">
              <a:buFontTx/>
              <a:buNone/>
            </a:pPr>
            <a:endParaRPr lang="en-US" altLang="da-DK" b="1" dirty="0" smtClean="0"/>
          </a:p>
          <a:p>
            <a:pPr eaLnBrk="1" hangingPunct="1"/>
            <a:endParaRPr lang="en-US" altLang="da-DK" b="1" dirty="0" smtClean="0"/>
          </a:p>
          <a:p>
            <a:pPr eaLnBrk="1" hangingPunct="1"/>
            <a:endParaRPr lang="en-US" altLang="da-DK" b="1" dirty="0" smtClean="0"/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1828800" y="1438275"/>
            <a:ext cx="6551613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2" descr="C:\Users\Public\Pictures\Farv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5725" y="4954588"/>
            <a:ext cx="1296988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30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ChangeArrowheads="1"/>
          </p:cNvSpPr>
          <p:nvPr/>
        </p:nvSpPr>
        <p:spPr bwMode="auto">
          <a:xfrm>
            <a:off x="0" y="-457200"/>
            <a:ext cx="9144000" cy="7315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987"/>
            <a:ext cx="7772400" cy="1524000"/>
          </a:xfrm>
        </p:spPr>
        <p:txBody>
          <a:bodyPr/>
          <a:lstStyle/>
          <a:p>
            <a:pPr eaLnBrk="1" hangingPunct="1"/>
            <a:r>
              <a:rPr lang="en-US" altLang="da-DK" dirty="0" smtClean="0">
                <a:solidFill>
                  <a:schemeClr val="bg1"/>
                </a:solidFill>
              </a:rPr>
              <a:t>Roll Call </a:t>
            </a:r>
            <a:br>
              <a:rPr lang="en-US" altLang="da-DK" dirty="0" smtClean="0">
                <a:solidFill>
                  <a:schemeClr val="bg1"/>
                </a:solidFill>
              </a:rPr>
            </a:br>
            <a:r>
              <a:rPr lang="en-US" altLang="da-DK" dirty="0" smtClean="0">
                <a:solidFill>
                  <a:schemeClr val="bg1"/>
                </a:solidFill>
              </a:rPr>
              <a:t>of Participating Nations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655" y="1344934"/>
            <a:ext cx="8991600" cy="1828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da-DK" dirty="0" smtClean="0">
                <a:latin typeface="Arial Unicode MS" pitchFamily="34" charset="-128"/>
              </a:rPr>
              <a:t>	</a:t>
            </a:r>
            <a:r>
              <a:rPr lang="en-US" altLang="da-DK" sz="2400" dirty="0" smtClean="0">
                <a:solidFill>
                  <a:schemeClr val="bg1"/>
                </a:solidFill>
                <a:latin typeface="Arial Unicode MS" pitchFamily="34" charset="-128"/>
              </a:rPr>
              <a:t>Honorary President, Lady Jan Harper, and Honorary Vice-President, Ms. Kati Schmidt will alternate calling the role of participating nations and clubs, who will then take a step forward, answer </a:t>
            </a:r>
            <a:r>
              <a:rPr lang="da-DK" altLang="da-DK" sz="2400" b="1" i="1" dirty="0" smtClean="0">
                <a:solidFill>
                  <a:schemeClr val="bg1"/>
                </a:solidFill>
                <a:latin typeface="Arial Unicode MS" pitchFamily="34" charset="-128"/>
              </a:rPr>
              <a:t>Present</a:t>
            </a:r>
            <a:r>
              <a:rPr lang="en-US" altLang="da-DK" sz="2400" dirty="0" smtClean="0">
                <a:solidFill>
                  <a:schemeClr val="bg1"/>
                </a:solidFill>
                <a:latin typeface="Arial Unicode MS" pitchFamily="34" charset="-128"/>
              </a:rPr>
              <a:t>  in their own language, and wave their flag.</a:t>
            </a:r>
          </a:p>
          <a:p>
            <a:pPr eaLnBrk="1" hangingPunct="1">
              <a:buFontTx/>
              <a:buNone/>
            </a:pPr>
            <a:r>
              <a:rPr lang="en-US" altLang="da-DK" sz="2400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en-US" altLang="da-DK" sz="2400" dirty="0" smtClean="0">
                <a:solidFill>
                  <a:schemeClr val="bg1"/>
                </a:solidFill>
                <a:latin typeface="Arial Unicode MS" pitchFamily="34" charset="-128"/>
              </a:rPr>
              <a:t>   </a:t>
            </a:r>
            <a:r>
              <a:rPr lang="en-US" altLang="da-DK" sz="2400" b="1" dirty="0" smtClean="0">
                <a:solidFill>
                  <a:schemeClr val="bg1"/>
                </a:solidFill>
                <a:latin typeface="Arial Unicode MS" pitchFamily="34" charset="-128"/>
              </a:rPr>
              <a:t>Please refrain from waving your flag until YOUR country is called to keep focus on one country at a time. 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61034" y="4168153"/>
            <a:ext cx="3786187" cy="2519362"/>
          </a:xfrm>
          <a:prstGeom prst="rect">
            <a:avLst/>
          </a:prstGeom>
          <a:effectLst>
            <a:outerShdw blurRad="50800" dist="38100" dir="2700000" algn="tl" rotWithShape="0">
              <a:schemeClr val="bg2">
                <a:lumMod val="75000"/>
                <a:alpha val="40000"/>
              </a:schemeClr>
            </a:outerShdw>
          </a:effectLst>
        </p:spPr>
      </p:pic>
      <p:pic>
        <p:nvPicPr>
          <p:cNvPr id="43015" name="Picture 7" descr="G:\Retrospective 2012\VDB_8208r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655" y="4174252"/>
            <a:ext cx="5054600" cy="25193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743075" y="1525588"/>
            <a:ext cx="6500813" cy="1758950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da-DK" sz="2200" b="1" dirty="0" smtClean="0">
                <a:latin typeface="Arial Unicode MS" pitchFamily="34" charset="-128"/>
              </a:rPr>
              <a:t>After the Ribbon Cutting the Bazaar is declared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a-DK" sz="2200" b="1" dirty="0" smtClean="0">
                <a:latin typeface="Arial Unicode MS" pitchFamily="34" charset="-128"/>
              </a:rPr>
              <a:t>officially opened. 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da-DK" sz="2200" b="1" dirty="0" smtClean="0">
              <a:latin typeface="Arial Unicode MS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a-DK" sz="2200" b="1" dirty="0" smtClean="0">
                <a:latin typeface="Arial Unicode MS" pitchFamily="34" charset="-128"/>
              </a:rPr>
              <a:t>10:15	 International Restaurant preview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a-DK" sz="2200" b="1" dirty="0" smtClean="0">
                <a:latin typeface="Arial Unicode MS" pitchFamily="34" charset="-128"/>
              </a:rPr>
              <a:t>11:15 	 National Stands preview</a:t>
            </a:r>
          </a:p>
        </p:txBody>
      </p:sp>
      <p:sp>
        <p:nvSpPr>
          <p:cNvPr id="3" name="Rektangel 2"/>
          <p:cNvSpPr/>
          <p:nvPr/>
        </p:nvSpPr>
        <p:spPr>
          <a:xfrm>
            <a:off x="1835150" y="404813"/>
            <a:ext cx="65532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latin typeface="+mn-lt"/>
                <a:ea typeface="ＭＳ Ｐゴシック" charset="-128"/>
              </a:rPr>
              <a:t>Ribbon Cutting</a:t>
            </a:r>
          </a:p>
        </p:txBody>
      </p:sp>
      <p:sp>
        <p:nvSpPr>
          <p:cNvPr id="47108" name="Line 3"/>
          <p:cNvSpPr>
            <a:spLocks noChangeShapeType="1"/>
          </p:cNvSpPr>
          <p:nvPr/>
        </p:nvSpPr>
        <p:spPr bwMode="auto">
          <a:xfrm>
            <a:off x="1835150" y="1460500"/>
            <a:ext cx="61690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7109" name="Billed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3690938"/>
            <a:ext cx="6096000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404813"/>
            <a:ext cx="7848600" cy="1520825"/>
          </a:xfrm>
        </p:spPr>
        <p:txBody>
          <a:bodyPr/>
          <a:lstStyle/>
          <a:p>
            <a:pPr eaLnBrk="1" hangingPunct="1"/>
            <a:r>
              <a:rPr lang="en-GB" altLang="en-US" b="1" smtClean="0">
                <a:solidFill>
                  <a:schemeClr val="accent2"/>
                </a:solidFill>
              </a:rPr>
              <a:t>Coffee Break</a:t>
            </a:r>
            <a:r>
              <a:rPr lang="en-GB" altLang="en-US" sz="2800" b="1" smtClean="0">
                <a:solidFill>
                  <a:schemeClr val="accent2"/>
                </a:solidFill>
              </a:rPr>
              <a:t/>
            </a:r>
            <a:br>
              <a:rPr lang="en-GB" altLang="en-US" sz="2800" b="1" smtClean="0">
                <a:solidFill>
                  <a:schemeClr val="accent2"/>
                </a:solidFill>
              </a:rPr>
            </a:br>
            <a:r>
              <a:rPr lang="en-US" altLang="en-US" sz="2800" b="1" smtClean="0"/>
              <a:t>15 min</a:t>
            </a:r>
          </a:p>
        </p:txBody>
      </p:sp>
      <p:sp>
        <p:nvSpPr>
          <p:cNvPr id="78851" name="Line 3"/>
          <p:cNvSpPr>
            <a:spLocks noChangeShapeType="1"/>
          </p:cNvSpPr>
          <p:nvPr/>
        </p:nvSpPr>
        <p:spPr bwMode="auto">
          <a:xfrm>
            <a:off x="1828800" y="1916113"/>
            <a:ext cx="6096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8852" name="Billede 4" descr="kaffekop2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2781300"/>
            <a:ext cx="30241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Billed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3" y="2389188"/>
            <a:ext cx="135096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Εικόνα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45000"/>
            <a:ext cx="370840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4725" y="3721100"/>
            <a:ext cx="2805113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Palatino Linotype" panose="02040502050505030304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02305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1588"/>
            <a:ext cx="6624638" cy="1520825"/>
          </a:xfrm>
        </p:spPr>
        <p:txBody>
          <a:bodyPr/>
          <a:lstStyle/>
          <a:p>
            <a:pPr eaLnBrk="1" hangingPunct="1"/>
            <a:r>
              <a:rPr lang="en-GB" altLang="da-DK" sz="3600" b="1" dirty="0" smtClean="0"/>
              <a:t>Tombola Instructions </a:t>
            </a:r>
            <a:r>
              <a:rPr lang="en-GB" altLang="da-DK" sz="3600" b="1" dirty="0" smtClean="0">
                <a:solidFill>
                  <a:schemeClr val="accent2"/>
                </a:solidFill>
              </a:rPr>
              <a:t/>
            </a:r>
            <a:br>
              <a:rPr lang="en-GB" altLang="da-DK" sz="3600" b="1" dirty="0" smtClean="0">
                <a:solidFill>
                  <a:schemeClr val="accent2"/>
                </a:solidFill>
              </a:rPr>
            </a:br>
            <a:r>
              <a:rPr lang="en-US" altLang="da-DK" sz="2000" dirty="0" smtClean="0">
                <a:solidFill>
                  <a:schemeClr val="accent2"/>
                </a:solidFill>
              </a:rPr>
              <a:t>Carla Bucalossi Quatrini - Tombola Coordinator</a:t>
            </a:r>
          </a:p>
        </p:txBody>
      </p:sp>
      <p:sp>
        <p:nvSpPr>
          <p:cNvPr id="18435" name="Line 3"/>
          <p:cNvSpPr>
            <a:spLocks noChangeShapeType="1"/>
          </p:cNvSpPr>
          <p:nvPr/>
        </p:nvSpPr>
        <p:spPr bwMode="auto">
          <a:xfrm>
            <a:off x="1793875" y="1441450"/>
            <a:ext cx="684847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1212007" y="1470025"/>
            <a:ext cx="7344816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49300" lvl="1" indent="-292100">
              <a:buFontTx/>
              <a:buChar char="•"/>
            </a:pPr>
            <a:r>
              <a:rPr lang="en-GB" altLang="da-DK" b="1" dirty="0" smtClean="0"/>
              <a:t>Final instructions</a:t>
            </a:r>
          </a:p>
          <a:p>
            <a:pPr marL="1206500" lvl="2" indent="-292100">
              <a:buFontTx/>
              <a:buChar char="•"/>
            </a:pPr>
            <a:r>
              <a:rPr lang="en-GB" altLang="da-DK" dirty="0" smtClean="0"/>
              <a:t>Ticket Sales Schedule</a:t>
            </a:r>
          </a:p>
          <a:p>
            <a:pPr marL="1206500" lvl="2" indent="-292100">
              <a:buFontTx/>
              <a:buChar char="•"/>
            </a:pPr>
            <a:r>
              <a:rPr lang="en-GB" altLang="da-DK" dirty="0" smtClean="0"/>
              <a:t>Turning in tickets</a:t>
            </a:r>
          </a:p>
          <a:p>
            <a:pPr marL="1206500" lvl="2" indent="-292100">
              <a:buFontTx/>
              <a:buChar char="•"/>
            </a:pPr>
            <a:r>
              <a:rPr lang="en-GB" altLang="da-DK" dirty="0" smtClean="0"/>
              <a:t>Saturday &amp; Sunday Instructions</a:t>
            </a:r>
          </a:p>
          <a:p>
            <a:pPr marL="1206500" lvl="2" indent="-292100">
              <a:buFontTx/>
              <a:buChar char="•"/>
            </a:pPr>
            <a:r>
              <a:rPr lang="en-GB" altLang="da-DK" dirty="0" smtClean="0"/>
              <a:t>What to do with Prizes + stubs of sold tickets and unsold tickets</a:t>
            </a:r>
          </a:p>
          <a:p>
            <a:pPr marL="1206500" lvl="2" indent="-292100">
              <a:buFontTx/>
              <a:buChar char="•"/>
            </a:pPr>
            <a:r>
              <a:rPr lang="en-GB" altLang="da-DK" dirty="0" smtClean="0"/>
              <a:t>Members drawing and Tombola Winners </a:t>
            </a:r>
          </a:p>
          <a:p>
            <a:pPr marL="1206500" lvl="2" indent="-292100">
              <a:buFontTx/>
              <a:buChar char="•"/>
            </a:pPr>
            <a:r>
              <a:rPr lang="en-GB" altLang="da-DK" dirty="0" smtClean="0"/>
              <a:t>Picking up Prizes</a:t>
            </a:r>
            <a:endParaRPr lang="en-GB" altLang="da-DK" dirty="0"/>
          </a:p>
        </p:txBody>
      </p:sp>
      <p:pic>
        <p:nvPicPr>
          <p:cNvPr id="10" name="Picture 2" descr="F:\Retrospective 2012\VDB_89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4727575"/>
            <a:ext cx="1784350" cy="11874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1" name="Picture 2" descr="F:\Retrospective 2012\VDB_89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4350" y="4724400"/>
            <a:ext cx="1784350" cy="11890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2" name="Picture 3" descr="F:\Retrospective 2012\VDB_90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6388" y="4751388"/>
            <a:ext cx="1716087" cy="1143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ChangeArrowheads="1"/>
          </p:cNvSpPr>
          <p:nvPr/>
        </p:nvSpPr>
        <p:spPr bwMode="auto">
          <a:xfrm>
            <a:off x="9525" y="3175"/>
            <a:ext cx="2057400" cy="449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464899" name="Rectangle 1027"/>
          <p:cNvSpPr>
            <a:spLocks noGrp="1" noChangeArrowheads="1"/>
          </p:cNvSpPr>
          <p:nvPr>
            <p:ph type="title"/>
          </p:nvPr>
        </p:nvSpPr>
        <p:spPr>
          <a:xfrm>
            <a:off x="0" y="211138"/>
            <a:ext cx="9051925" cy="15621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latin typeface="+mn-lt"/>
              </a:rPr>
              <a:t>Ticket Sales Schedule 2014</a:t>
            </a:r>
            <a:endParaRPr lang="en-US" sz="3600" b="1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2532" name="Tekstboks 1"/>
          <p:cNvSpPr txBox="1">
            <a:spLocks noChangeArrowheads="1"/>
          </p:cNvSpPr>
          <p:nvPr/>
        </p:nvSpPr>
        <p:spPr bwMode="auto">
          <a:xfrm>
            <a:off x="2915816" y="4149080"/>
            <a:ext cx="3763963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da-DK" sz="2800" b="1" dirty="0"/>
              <a:t>Updated schedule </a:t>
            </a:r>
            <a:r>
              <a:rPr lang="en-US" altLang="da-DK" sz="2800" dirty="0"/>
              <a:t>always available in ‘</a:t>
            </a:r>
            <a:r>
              <a:rPr lang="en-US" altLang="da-DK" sz="2800" b="1" dirty="0">
                <a:solidFill>
                  <a:srgbClr val="C00000"/>
                </a:solidFill>
              </a:rPr>
              <a:t>Members Only</a:t>
            </a:r>
            <a:r>
              <a:rPr lang="en-US" altLang="da-DK" sz="2800" b="1" dirty="0"/>
              <a:t>’ </a:t>
            </a:r>
            <a:r>
              <a:rPr lang="en-US" altLang="da-DK" sz="2800" dirty="0">
                <a:solidFill>
                  <a:schemeClr val="tx2"/>
                </a:solidFill>
              </a:rPr>
              <a:t>area on NCB Website</a:t>
            </a:r>
            <a:endParaRPr lang="da-DK" altLang="da-DK" sz="28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580" t="55136" r="35057" b="8914"/>
          <a:stretch/>
        </p:blipFill>
        <p:spPr>
          <a:xfrm>
            <a:off x="1249598" y="1484784"/>
            <a:ext cx="6552728" cy="2520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ChangeArrowheads="1"/>
          </p:cNvSpPr>
          <p:nvPr/>
        </p:nvSpPr>
        <p:spPr bwMode="auto">
          <a:xfrm>
            <a:off x="1625600" y="1628775"/>
            <a:ext cx="713105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GB" altLang="da-DK" b="1" dirty="0">
                <a:solidFill>
                  <a:srgbClr val="C00000"/>
                </a:solidFill>
              </a:rPr>
              <a:t>Date:</a:t>
            </a:r>
            <a:r>
              <a:rPr lang="en-GB" altLang="da-DK" dirty="0">
                <a:solidFill>
                  <a:srgbClr val="C00000"/>
                </a:solidFill>
              </a:rPr>
              <a:t>  </a:t>
            </a:r>
            <a:r>
              <a:rPr lang="en-GB" altLang="da-DK" dirty="0" smtClean="0">
                <a:solidFill>
                  <a:srgbClr val="C00000"/>
                </a:solidFill>
              </a:rPr>
              <a:t>Saturday, </a:t>
            </a:r>
            <a:r>
              <a:rPr lang="en-GB" altLang="da-DK" dirty="0">
                <a:solidFill>
                  <a:srgbClr val="C00000"/>
                </a:solidFill>
              </a:rPr>
              <a:t>November 15</a:t>
            </a:r>
            <a:r>
              <a:rPr lang="en-GB" altLang="da-DK" baseline="30000" dirty="0">
                <a:solidFill>
                  <a:srgbClr val="C00000"/>
                </a:solidFill>
              </a:rPr>
              <a:t>th</a:t>
            </a:r>
            <a:r>
              <a:rPr lang="en-GB" altLang="da-DK" dirty="0">
                <a:solidFill>
                  <a:srgbClr val="C00000"/>
                </a:solidFill>
              </a:rPr>
              <a:t> </a:t>
            </a:r>
            <a:br>
              <a:rPr lang="en-GB" altLang="da-DK" dirty="0">
                <a:solidFill>
                  <a:srgbClr val="C00000"/>
                </a:solidFill>
              </a:rPr>
            </a:br>
            <a:r>
              <a:rPr lang="en-GB" altLang="da-DK" b="1" dirty="0">
                <a:solidFill>
                  <a:srgbClr val="C00000"/>
                </a:solidFill>
              </a:rPr>
              <a:t>Time:</a:t>
            </a:r>
            <a:r>
              <a:rPr lang="en-GB" altLang="da-DK" dirty="0">
                <a:solidFill>
                  <a:srgbClr val="C00000"/>
                </a:solidFill>
              </a:rPr>
              <a:t>  </a:t>
            </a:r>
            <a:r>
              <a:rPr lang="en-GB" altLang="da-DK" dirty="0" smtClean="0">
                <a:solidFill>
                  <a:srgbClr val="C00000"/>
                </a:solidFill>
              </a:rPr>
              <a:t>1130-1330</a:t>
            </a:r>
            <a:r>
              <a:rPr lang="en-GB" altLang="da-DK" dirty="0">
                <a:solidFill>
                  <a:srgbClr val="C00000"/>
                </a:solidFill>
              </a:rPr>
              <a:t/>
            </a:r>
            <a:br>
              <a:rPr lang="en-GB" altLang="da-DK" dirty="0">
                <a:solidFill>
                  <a:srgbClr val="C00000"/>
                </a:solidFill>
              </a:rPr>
            </a:br>
            <a:r>
              <a:rPr lang="en-GB" altLang="da-DK" b="1" dirty="0">
                <a:solidFill>
                  <a:srgbClr val="C00000"/>
                </a:solidFill>
              </a:rPr>
              <a:t>Location:</a:t>
            </a:r>
            <a:r>
              <a:rPr lang="en-GB" altLang="da-DK" dirty="0">
                <a:solidFill>
                  <a:srgbClr val="C00000"/>
                </a:solidFill>
              </a:rPr>
              <a:t>  </a:t>
            </a:r>
            <a:r>
              <a:rPr lang="en-GB" altLang="da-DK" dirty="0" err="1" smtClean="0">
                <a:solidFill>
                  <a:srgbClr val="C00000"/>
                </a:solidFill>
              </a:rPr>
              <a:t>Luns</a:t>
            </a:r>
            <a:r>
              <a:rPr lang="en-GB" altLang="da-DK" dirty="0" smtClean="0">
                <a:solidFill>
                  <a:srgbClr val="C00000"/>
                </a:solidFill>
              </a:rPr>
              <a:t> </a:t>
            </a:r>
            <a:r>
              <a:rPr lang="en-GB" altLang="da-DK" dirty="0" err="1" smtClean="0">
                <a:solidFill>
                  <a:srgbClr val="C00000"/>
                </a:solidFill>
              </a:rPr>
              <a:t>Theater</a:t>
            </a:r>
            <a:r>
              <a:rPr lang="en-GB" altLang="da-DK" sz="2800" dirty="0">
                <a:solidFill>
                  <a:srgbClr val="C00000"/>
                </a:solidFill>
              </a:rPr>
              <a:t/>
            </a:r>
            <a:br>
              <a:rPr lang="en-GB" altLang="da-DK" sz="2800" dirty="0">
                <a:solidFill>
                  <a:srgbClr val="C00000"/>
                </a:solidFill>
              </a:rPr>
            </a:br>
            <a:r>
              <a:rPr lang="en-GB" altLang="da-DK" sz="2800" dirty="0">
                <a:solidFill>
                  <a:srgbClr val="C00000"/>
                </a:solidFill>
              </a:rPr>
              <a:t/>
            </a:r>
            <a:br>
              <a:rPr lang="en-GB" altLang="da-DK" sz="2800" dirty="0">
                <a:solidFill>
                  <a:srgbClr val="C00000"/>
                </a:solidFill>
              </a:rPr>
            </a:br>
            <a:endParaRPr lang="en-US" altLang="da-DK" sz="2800" dirty="0">
              <a:solidFill>
                <a:srgbClr val="C00000"/>
              </a:solidFill>
            </a:endParaRPr>
          </a:p>
        </p:txBody>
      </p:sp>
      <p:sp>
        <p:nvSpPr>
          <p:cNvPr id="51203" name="Line 8"/>
          <p:cNvSpPr>
            <a:spLocks noChangeShapeType="1"/>
          </p:cNvSpPr>
          <p:nvPr/>
        </p:nvSpPr>
        <p:spPr bwMode="auto">
          <a:xfrm>
            <a:off x="1720850" y="1443038"/>
            <a:ext cx="7004050" cy="17462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04" name="Text Box 10"/>
          <p:cNvSpPr txBox="1">
            <a:spLocks noChangeArrowheads="1"/>
          </p:cNvSpPr>
          <p:nvPr/>
        </p:nvSpPr>
        <p:spPr bwMode="auto">
          <a:xfrm>
            <a:off x="1504932" y="250825"/>
            <a:ext cx="72723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da-DK" sz="3600" b="1" dirty="0">
                <a:solidFill>
                  <a:schemeClr val="tx2"/>
                </a:solidFill>
              </a:rPr>
              <a:t>Turning in Your Tombola </a:t>
            </a:r>
            <a:r>
              <a:rPr lang="en-US" altLang="da-DK" sz="3600" b="1" dirty="0" smtClean="0">
                <a:solidFill>
                  <a:schemeClr val="tx2"/>
                </a:solidFill>
              </a:rPr>
              <a:t>Tickets</a:t>
            </a:r>
            <a:endParaRPr lang="en-US" altLang="da-DK" sz="3600" b="1" dirty="0">
              <a:solidFill>
                <a:schemeClr val="tx2"/>
              </a:solidFill>
            </a:endParaRPr>
          </a:p>
        </p:txBody>
      </p:sp>
      <p:sp>
        <p:nvSpPr>
          <p:cNvPr id="51205" name="Text Box 11"/>
          <p:cNvSpPr txBox="1">
            <a:spLocks noChangeArrowheads="1"/>
          </p:cNvSpPr>
          <p:nvPr/>
        </p:nvSpPr>
        <p:spPr bwMode="auto">
          <a:xfrm>
            <a:off x="1644650" y="3363913"/>
            <a:ext cx="733611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da-DK" b="1" dirty="0">
                <a:solidFill>
                  <a:srgbClr val="C00000"/>
                </a:solidFill>
              </a:rPr>
              <a:t>BRING: </a:t>
            </a:r>
          </a:p>
          <a:p>
            <a:pPr>
              <a:buFontTx/>
              <a:buChar char="•"/>
            </a:pPr>
            <a:r>
              <a:rPr lang="en-GB" altLang="da-DK" b="1" dirty="0">
                <a:solidFill>
                  <a:srgbClr val="C00000"/>
                </a:solidFill>
              </a:rPr>
              <a:t> </a:t>
            </a:r>
            <a:r>
              <a:rPr lang="en-GB" altLang="da-DK" b="1" dirty="0" smtClean="0">
                <a:solidFill>
                  <a:srgbClr val="C00000"/>
                </a:solidFill>
              </a:rPr>
              <a:t> </a:t>
            </a:r>
            <a:r>
              <a:rPr lang="en-US" altLang="da-DK" b="1" dirty="0" smtClean="0">
                <a:solidFill>
                  <a:srgbClr val="C00000"/>
                </a:solidFill>
              </a:rPr>
              <a:t>Unsold tickets </a:t>
            </a:r>
          </a:p>
          <a:p>
            <a:pPr>
              <a:buFontTx/>
              <a:buChar char="•"/>
            </a:pPr>
            <a:r>
              <a:rPr lang="en-US" altLang="da-DK" b="1" dirty="0">
                <a:solidFill>
                  <a:srgbClr val="C00000"/>
                </a:solidFill>
              </a:rPr>
              <a:t> </a:t>
            </a:r>
            <a:r>
              <a:rPr lang="en-US" altLang="da-DK" b="1" dirty="0" smtClean="0">
                <a:solidFill>
                  <a:srgbClr val="C00000"/>
                </a:solidFill>
              </a:rPr>
              <a:t> Ticket stubs of sold tickets</a:t>
            </a:r>
          </a:p>
          <a:p>
            <a:pPr>
              <a:buFontTx/>
              <a:buChar char="•"/>
            </a:pPr>
            <a:r>
              <a:rPr lang="en-US" altLang="da-DK" b="1" dirty="0" smtClean="0">
                <a:solidFill>
                  <a:srgbClr val="C00000"/>
                </a:solidFill>
              </a:rPr>
              <a:t>  Tombola Ticket allocation/Accountability Sheet</a:t>
            </a:r>
          </a:p>
          <a:p>
            <a:endParaRPr lang="en-GB" altLang="da-DK" b="1" dirty="0">
              <a:solidFill>
                <a:srgbClr val="C00000"/>
              </a:solidFill>
            </a:endParaRPr>
          </a:p>
          <a:p>
            <a:r>
              <a:rPr lang="en-GB" altLang="da-DK" b="1" dirty="0">
                <a:solidFill>
                  <a:srgbClr val="C00000"/>
                </a:solidFill>
              </a:rPr>
              <a:t>      No Money</a:t>
            </a:r>
            <a:endParaRPr lang="en-US" altLang="da-DK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8"/>
          <p:cNvSpPr>
            <a:spLocks noChangeArrowheads="1"/>
          </p:cNvSpPr>
          <p:nvPr/>
        </p:nvSpPr>
        <p:spPr bwMode="auto">
          <a:xfrm>
            <a:off x="14288" y="14288"/>
            <a:ext cx="4800600" cy="68437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328" t="21240" r="8492" b="6860"/>
          <a:stretch/>
        </p:blipFill>
        <p:spPr>
          <a:xfrm>
            <a:off x="0" y="620688"/>
            <a:ext cx="9001000" cy="5040560"/>
          </a:xfrm>
          <a:prstGeom prst="rect">
            <a:avLst/>
          </a:prstGeom>
        </p:spPr>
      </p:pic>
      <p:pic>
        <p:nvPicPr>
          <p:cNvPr id="52228" name="Picture 6" descr="MIC_3600-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450" y="951154"/>
            <a:ext cx="359568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52229" name="Text Box 4"/>
          <p:cNvSpPr>
            <a:spLocks noGrp="1" noChangeArrowheads="1"/>
          </p:cNvSpPr>
          <p:nvPr>
            <p:ph type="body" sz="half" idx="2"/>
          </p:nvPr>
        </p:nvSpPr>
        <p:spPr>
          <a:xfrm>
            <a:off x="3667000" y="3807854"/>
            <a:ext cx="5334000" cy="3048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a-DK" b="1" dirty="0" smtClean="0"/>
              <a:t>BRING</a:t>
            </a:r>
          </a:p>
          <a:p>
            <a:pPr eaLnBrk="1" hangingPunct="1">
              <a:spcBef>
                <a:spcPct val="0"/>
              </a:spcBef>
            </a:pPr>
            <a:r>
              <a:rPr lang="en-US" altLang="da-DK" dirty="0" smtClean="0"/>
              <a:t>Prizes to Luns Theatre </a:t>
            </a:r>
            <a:br>
              <a:rPr lang="en-US" altLang="da-DK" dirty="0" smtClean="0"/>
            </a:br>
            <a:r>
              <a:rPr lang="en-US" altLang="da-DK" dirty="0" smtClean="0"/>
              <a:t>on Saturday from 0900-1100</a:t>
            </a:r>
          </a:p>
          <a:p>
            <a:pPr eaLnBrk="1" hangingPunct="1">
              <a:spcBef>
                <a:spcPct val="0"/>
              </a:spcBef>
            </a:pPr>
            <a:r>
              <a:rPr lang="en-US" altLang="da-DK" dirty="0" smtClean="0"/>
              <a:t>Unsold tickets, Ticket Stubs  of sold tickets + Accountability Sheet from 1100-1300</a:t>
            </a:r>
          </a:p>
        </p:txBody>
      </p:sp>
      <p:sp>
        <p:nvSpPr>
          <p:cNvPr id="52230" name="AutoShape 3"/>
          <p:cNvSpPr>
            <a:spLocks noChangeArrowheads="1"/>
          </p:cNvSpPr>
          <p:nvPr/>
        </p:nvSpPr>
        <p:spPr bwMode="auto">
          <a:xfrm>
            <a:off x="4341019" y="2333079"/>
            <a:ext cx="976313" cy="11715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635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a-DK" altLang="da-DK" smtClean="0"/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8F8F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457200" indent="-457200">
              <a:buFontTx/>
              <a:buChar char="•"/>
            </a:pPr>
            <a:endParaRPr lang="da-DK" altLang="da-DK"/>
          </a:p>
        </p:txBody>
      </p:sp>
      <p:pic>
        <p:nvPicPr>
          <p:cNvPr id="53252" name="Picture 4" descr="MIC_3632-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28600"/>
            <a:ext cx="3886200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435207" name="Rectangle 7"/>
          <p:cNvSpPr>
            <a:spLocks noChangeArrowheads="1"/>
          </p:cNvSpPr>
          <p:nvPr/>
        </p:nvSpPr>
        <p:spPr bwMode="auto">
          <a:xfrm>
            <a:off x="152400" y="-228600"/>
            <a:ext cx="4495800" cy="32766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4000">
                <a:solidFill>
                  <a:schemeClr val="tx2"/>
                </a:solidFill>
                <a:latin typeface="Arial" charset="0"/>
                <a:ea typeface="ＭＳ Ｐゴシック" charset="-128"/>
              </a:rPr>
              <a:t>Tombola Instructions</a:t>
            </a:r>
            <a:br>
              <a:rPr lang="en-US" sz="4000">
                <a:solidFill>
                  <a:schemeClr val="tx2"/>
                </a:solidFill>
                <a:latin typeface="Arial" charset="0"/>
                <a:ea typeface="ＭＳ Ｐゴシック" charset="-128"/>
              </a:rPr>
            </a:br>
            <a:r>
              <a:rPr lang="en-US" sz="4400">
                <a:solidFill>
                  <a:schemeClr val="tx2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GB" sz="6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badi MT Condensed Extra Bold" charset="0"/>
                <a:ea typeface="ＭＳ Ｐゴシック" charset="-128"/>
              </a:rPr>
              <a:t>SATURDAY</a:t>
            </a:r>
            <a:endParaRPr lang="en-US" sz="1800">
              <a:solidFill>
                <a:schemeClr val="tx2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3254" name="Line 8"/>
          <p:cNvSpPr>
            <a:spLocks noChangeShapeType="1"/>
          </p:cNvSpPr>
          <p:nvPr/>
        </p:nvSpPr>
        <p:spPr bwMode="auto">
          <a:xfrm>
            <a:off x="496888" y="1600200"/>
            <a:ext cx="39592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5" name="Text Box 10"/>
          <p:cNvSpPr txBox="1">
            <a:spLocks noChangeArrowheads="1"/>
          </p:cNvSpPr>
          <p:nvPr/>
        </p:nvSpPr>
        <p:spPr bwMode="auto">
          <a:xfrm>
            <a:off x="593725" y="2636838"/>
            <a:ext cx="837076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/>
            <a:r>
              <a:rPr lang="en-US" altLang="da-DK" b="1" dirty="0"/>
              <a:t>TURNING IN PRIZES</a:t>
            </a:r>
            <a:endParaRPr lang="en-US" altLang="da-DK" dirty="0"/>
          </a:p>
          <a:p>
            <a:pPr marL="457200" indent="-457200">
              <a:buFontTx/>
              <a:buChar char="•"/>
            </a:pPr>
            <a:r>
              <a:rPr lang="en-US" altLang="da-DK" dirty="0"/>
              <a:t>Turn in prizes </a:t>
            </a:r>
            <a:r>
              <a:rPr lang="en-US" altLang="da-DK" dirty="0" smtClean="0"/>
              <a:t>from 0900-1100 </a:t>
            </a:r>
            <a:r>
              <a:rPr lang="en-US" altLang="da-DK" b="1" dirty="0">
                <a:solidFill>
                  <a:srgbClr val="C00000"/>
                </a:solidFill>
              </a:rPr>
              <a:t>along</a:t>
            </a:r>
            <a:r>
              <a:rPr lang="en-US" altLang="da-DK" dirty="0"/>
              <a:t> </a:t>
            </a:r>
            <a:r>
              <a:rPr lang="en-US" altLang="da-DK" b="1" dirty="0">
                <a:solidFill>
                  <a:srgbClr val="C00000"/>
                </a:solidFill>
              </a:rPr>
              <a:t>back wall </a:t>
            </a:r>
            <a:r>
              <a:rPr lang="en-US" altLang="da-DK" dirty="0"/>
              <a:t>of Luns </a:t>
            </a:r>
            <a:r>
              <a:rPr lang="en-US" altLang="da-DK" dirty="0" smtClean="0"/>
              <a:t>Theatre.</a:t>
            </a:r>
            <a:endParaRPr lang="en-US" altLang="da-DK" dirty="0"/>
          </a:p>
          <a:p>
            <a:pPr marL="457200" indent="-457200">
              <a:buFontTx/>
              <a:buChar char="•"/>
            </a:pPr>
            <a:r>
              <a:rPr lang="en-US" altLang="da-DK" b="1" dirty="0"/>
              <a:t>All prizes need to be wrapped (preferably in cellophane) and ready for display.</a:t>
            </a:r>
          </a:p>
          <a:p>
            <a:pPr marL="457200" indent="-457200"/>
            <a:endParaRPr lang="en-US" altLang="da-DK" dirty="0"/>
          </a:p>
          <a:p>
            <a:pPr marL="457200" indent="-457200"/>
            <a:r>
              <a:rPr lang="en-US" altLang="da-DK" b="1" dirty="0"/>
              <a:t>TURNING IN TICKETS</a:t>
            </a:r>
            <a:r>
              <a:rPr lang="en-US" altLang="da-DK" dirty="0"/>
              <a:t>  </a:t>
            </a:r>
          </a:p>
          <a:p>
            <a:pPr marL="457200" indent="-457200">
              <a:buFontTx/>
              <a:buChar char="•"/>
            </a:pPr>
            <a:r>
              <a:rPr lang="en-US" altLang="da-DK" dirty="0"/>
              <a:t>Bring unsold and </a:t>
            </a:r>
            <a:r>
              <a:rPr lang="en-US" altLang="da-DK" dirty="0" smtClean="0"/>
              <a:t>stubs of sold </a:t>
            </a:r>
            <a:r>
              <a:rPr lang="en-US" altLang="da-DK" dirty="0"/>
              <a:t>tickets AND Accountability Sheet to </a:t>
            </a:r>
            <a:r>
              <a:rPr lang="en-US" altLang="da-DK" b="1" dirty="0" smtClean="0">
                <a:solidFill>
                  <a:srgbClr val="C00000"/>
                </a:solidFill>
              </a:rPr>
              <a:t>the front </a:t>
            </a:r>
            <a:r>
              <a:rPr lang="en-US" altLang="da-DK" dirty="0"/>
              <a:t>of the Luns Theatre </a:t>
            </a:r>
            <a:r>
              <a:rPr lang="en-US" altLang="da-DK" dirty="0" smtClean="0"/>
              <a:t>from 1130-1330</a:t>
            </a:r>
            <a:endParaRPr lang="en-US" alt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smtClean="0"/>
              <a:t>0</a:t>
            </a: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0" y="0"/>
            <a:ext cx="9251950" cy="6858000"/>
          </a:xfrm>
          <a:prstGeom prst="rect">
            <a:avLst/>
          </a:prstGeom>
          <a:solidFill>
            <a:srgbClr val="F8F8F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457200" indent="-457200">
              <a:buFontTx/>
              <a:buChar char="•"/>
            </a:pPr>
            <a:endParaRPr lang="da-DK" altLang="da-DK"/>
          </a:p>
        </p:txBody>
      </p:sp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593725" y="2971800"/>
            <a:ext cx="7864475" cy="328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Aft>
                <a:spcPct val="55000"/>
              </a:spcAft>
              <a:buFontTx/>
              <a:buChar char="•"/>
            </a:pPr>
            <a:r>
              <a:rPr lang="en-US" altLang="da-DK" b="1" dirty="0"/>
              <a:t>TICKET SALES</a:t>
            </a:r>
            <a:r>
              <a:rPr lang="en-US" altLang="da-DK" dirty="0"/>
              <a:t>: Tombola Tickets available for sale </a:t>
            </a:r>
            <a:r>
              <a:rPr lang="en-US" altLang="da-DK" dirty="0" smtClean="0"/>
              <a:t>at NCB Info Desk in </a:t>
            </a:r>
            <a:r>
              <a:rPr lang="en-US" altLang="da-DK" dirty="0"/>
              <a:t>front of the Luns Theatre </a:t>
            </a:r>
            <a:br>
              <a:rPr lang="en-US" altLang="da-DK" dirty="0"/>
            </a:br>
            <a:r>
              <a:rPr lang="en-US" altLang="da-DK" dirty="0" smtClean="0"/>
              <a:t>from </a:t>
            </a:r>
            <a:r>
              <a:rPr lang="en-US" altLang="da-DK" dirty="0"/>
              <a:t>9:00am – </a:t>
            </a:r>
            <a:r>
              <a:rPr lang="en-US" altLang="da-DK" dirty="0" smtClean="0"/>
              <a:t>13:00 (1:00pm)</a:t>
            </a:r>
            <a:endParaRPr lang="en-US" altLang="da-DK" dirty="0"/>
          </a:p>
          <a:p>
            <a:pPr marL="457200" indent="-457200">
              <a:spcAft>
                <a:spcPct val="55000"/>
              </a:spcAft>
              <a:buFontTx/>
              <a:buChar char="•"/>
            </a:pPr>
            <a:r>
              <a:rPr lang="en-US" altLang="da-DK" b="1" dirty="0"/>
              <a:t>BEGINS</a:t>
            </a:r>
            <a:r>
              <a:rPr lang="en-US" altLang="da-DK" dirty="0"/>
              <a:t>: Tombola begins at 14:00 (2:00pm)</a:t>
            </a:r>
          </a:p>
          <a:p>
            <a:pPr marL="457200" indent="-457200">
              <a:spcAft>
                <a:spcPct val="55000"/>
              </a:spcAft>
              <a:buFontTx/>
              <a:buChar char="•"/>
            </a:pPr>
            <a:r>
              <a:rPr lang="en-US" altLang="da-DK" b="1" dirty="0"/>
              <a:t>ENDS</a:t>
            </a:r>
            <a:r>
              <a:rPr lang="en-US" altLang="da-DK" dirty="0"/>
              <a:t>:  Tombola ends at 16:00 (4:00pm)</a:t>
            </a:r>
          </a:p>
          <a:p>
            <a:pPr marL="457200" indent="-457200">
              <a:spcAft>
                <a:spcPct val="55000"/>
              </a:spcAft>
              <a:buFontTx/>
              <a:buChar char="•"/>
            </a:pPr>
            <a:r>
              <a:rPr lang="en-US" altLang="da-DK" b="1" dirty="0"/>
              <a:t>WINNERS</a:t>
            </a:r>
            <a:r>
              <a:rPr lang="en-US" altLang="da-DK" dirty="0"/>
              <a:t>:  Winning ticket numbers will be displayed on the big screen</a:t>
            </a:r>
          </a:p>
        </p:txBody>
      </p:sp>
      <p:sp>
        <p:nvSpPr>
          <p:cNvPr id="437258" name="Rectangle 10"/>
          <p:cNvSpPr>
            <a:spLocks noChangeArrowheads="1"/>
          </p:cNvSpPr>
          <p:nvPr/>
        </p:nvSpPr>
        <p:spPr bwMode="auto">
          <a:xfrm>
            <a:off x="152400" y="0"/>
            <a:ext cx="4495800" cy="32766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tx2"/>
                </a:solidFill>
                <a:latin typeface="Arial" charset="0"/>
                <a:ea typeface="ＭＳ Ｐゴシック" charset="-128"/>
              </a:rPr>
              <a:t>Tombola Instructions</a:t>
            </a:r>
            <a:br>
              <a:rPr lang="en-US" sz="4000" dirty="0">
                <a:solidFill>
                  <a:schemeClr val="tx2"/>
                </a:solidFill>
                <a:latin typeface="Arial" charset="0"/>
                <a:ea typeface="ＭＳ Ｐゴシック" charset="-128"/>
              </a:rPr>
            </a:br>
            <a:r>
              <a:rPr lang="en-US" sz="4400" dirty="0">
                <a:solidFill>
                  <a:schemeClr val="tx2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GB" sz="6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badi MT Condensed Extra Bold" charset="0"/>
                <a:ea typeface="ＭＳ Ｐゴシック" charset="-128"/>
              </a:rPr>
              <a:t>SUNDAY</a:t>
            </a:r>
            <a:endParaRPr lang="en-US" sz="1800" dirty="0">
              <a:solidFill>
                <a:schemeClr val="tx2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4278" name="Line 11"/>
          <p:cNvSpPr>
            <a:spLocks noChangeShapeType="1"/>
          </p:cNvSpPr>
          <p:nvPr/>
        </p:nvSpPr>
        <p:spPr bwMode="auto">
          <a:xfrm>
            <a:off x="685800" y="1828800"/>
            <a:ext cx="3429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3800" y="255588"/>
            <a:ext cx="3779838" cy="2519362"/>
          </a:xfrm>
          <a:prstGeom prst="rect">
            <a:avLst/>
          </a:prstGeom>
          <a:ln w="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971800"/>
          </a:xfrm>
          <a:solidFill>
            <a:srgbClr val="FF9900"/>
          </a:solidFill>
        </p:spPr>
        <p:txBody>
          <a:bodyPr/>
          <a:lstStyle/>
          <a:p>
            <a:pPr marL="173038" algn="l" eaLnBrk="1" hangingPunct="1"/>
            <a:r>
              <a:rPr lang="en-US" altLang="da-DK" sz="5400" b="1" smtClean="0"/>
              <a:t>IMPORTANT</a:t>
            </a:r>
            <a:r>
              <a:rPr lang="en-US" altLang="da-DK" smtClean="0"/>
              <a:t/>
            </a:r>
            <a:br>
              <a:rPr lang="en-US" altLang="da-DK" smtClean="0"/>
            </a:br>
            <a:r>
              <a:rPr lang="en-US" altLang="da-DK" smtClean="0"/>
              <a:t>Members Draw</a:t>
            </a:r>
            <a:br>
              <a:rPr lang="en-US" altLang="da-DK" smtClean="0"/>
            </a:br>
            <a:r>
              <a:rPr lang="en-US" altLang="da-DK" smtClean="0"/>
              <a:t>Tombola Winners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7650" y="3017838"/>
            <a:ext cx="8763000" cy="37338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da-DK" sz="2800" b="1" smtClean="0"/>
              <a:t>Drawing begins at 14:00 (2.00pm)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da-DK" sz="2800" b="1" smtClean="0"/>
              <a:t>Every nation can send one or more representatives to draw their prizes.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da-DK" sz="2800" b="1" smtClean="0"/>
              <a:t>We will go in alphabetical order.  If you are not present when your nation is called, we will call someone from the audience.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da-DK" sz="2800" b="1" smtClean="0"/>
              <a:t>The Dignitaries will be the first group to draw. </a:t>
            </a:r>
            <a:endParaRPr lang="en-US" altLang="da-DK" sz="2800" b="1" i="1" smtClean="0">
              <a:solidFill>
                <a:srgbClr val="C00000"/>
              </a:solidFill>
            </a:endParaRPr>
          </a:p>
        </p:txBody>
      </p:sp>
      <p:pic>
        <p:nvPicPr>
          <p:cNvPr id="5" name="Billede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3363" y="333375"/>
            <a:ext cx="3459162" cy="2305050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14325"/>
            <a:ext cx="6919913" cy="1143000"/>
          </a:xfrm>
        </p:spPr>
        <p:txBody>
          <a:bodyPr/>
          <a:lstStyle/>
          <a:p>
            <a:pPr eaLnBrk="1" hangingPunct="1"/>
            <a:r>
              <a:rPr lang="en-US" altLang="da-DK" sz="3600" b="1" dirty="0" smtClean="0"/>
              <a:t>Invitations &amp; Passes</a:t>
            </a:r>
            <a:br>
              <a:rPr lang="en-US" altLang="da-DK" sz="3600" b="1" dirty="0" smtClean="0"/>
            </a:br>
            <a:r>
              <a:rPr lang="en-US" altLang="da-DK" sz="2800" b="1" dirty="0" smtClean="0"/>
              <a:t>Guest Coordinator – Beckie Metelko</a:t>
            </a:r>
          </a:p>
        </p:txBody>
      </p:sp>
      <p:sp>
        <p:nvSpPr>
          <p:cNvPr id="70659" name="Text Box 7"/>
          <p:cNvSpPr txBox="1">
            <a:spLocks noChangeArrowheads="1"/>
          </p:cNvSpPr>
          <p:nvPr/>
        </p:nvSpPr>
        <p:spPr bwMode="auto">
          <a:xfrm>
            <a:off x="1616099" y="4653136"/>
            <a:ext cx="6919913" cy="1200150"/>
          </a:xfrm>
          <a:prstGeom prst="rect">
            <a:avLst/>
          </a:prstGeom>
          <a:solidFill>
            <a:srgbClr val="FFCC66"/>
          </a:solidFill>
          <a:ln w="57150" cmpd="thickThin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da-DK" sz="3600" b="1" dirty="0"/>
              <a:t>Guest Cards /- Passes  </a:t>
            </a:r>
            <a:br>
              <a:rPr lang="en-US" altLang="da-DK" sz="3600" b="1" dirty="0"/>
            </a:br>
            <a:r>
              <a:rPr lang="en-US" altLang="da-DK" sz="3600" b="1" dirty="0"/>
              <a:t>distributed TODAY </a:t>
            </a:r>
          </a:p>
        </p:txBody>
      </p:sp>
      <p:sp>
        <p:nvSpPr>
          <p:cNvPr id="70660" name="Line 4"/>
          <p:cNvSpPr>
            <a:spLocks noChangeShapeType="1"/>
          </p:cNvSpPr>
          <p:nvPr/>
        </p:nvSpPr>
        <p:spPr bwMode="auto">
          <a:xfrm>
            <a:off x="1828800" y="1441450"/>
            <a:ext cx="6919913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828800" y="1988840"/>
            <a:ext cx="6199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Please inspect your passes to make sure everything is correct.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I will be available during the coffee break and following the meeting to make any corrections.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22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ktangel 2"/>
          <p:cNvSpPr>
            <a:spLocks noChangeArrowheads="1"/>
          </p:cNvSpPr>
          <p:nvPr/>
        </p:nvSpPr>
        <p:spPr bwMode="auto">
          <a:xfrm>
            <a:off x="1979613" y="5805488"/>
            <a:ext cx="5545137" cy="105251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a-DK" altLang="da-DK"/>
          </a:p>
        </p:txBody>
      </p:sp>
      <p:sp>
        <p:nvSpPr>
          <p:cNvPr id="56323" name="Rektangel 1"/>
          <p:cNvSpPr>
            <a:spLocks noChangeArrowheads="1"/>
          </p:cNvSpPr>
          <p:nvPr/>
        </p:nvSpPr>
        <p:spPr bwMode="auto">
          <a:xfrm>
            <a:off x="250825" y="1125538"/>
            <a:ext cx="1728788" cy="10795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a-DK" altLang="da-DK"/>
          </a:p>
        </p:txBody>
      </p:sp>
      <p:sp>
        <p:nvSpPr>
          <p:cNvPr id="56324" name="Rectangle 2"/>
          <p:cNvSpPr txBox="1">
            <a:spLocks noChangeArrowheads="1"/>
          </p:cNvSpPr>
          <p:nvPr/>
        </p:nvSpPr>
        <p:spPr bwMode="auto">
          <a:xfrm>
            <a:off x="0" y="11113"/>
            <a:ext cx="9144000" cy="14859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73038" eaLnBrk="1" hangingPunct="1"/>
            <a:endParaRPr lang="da-DK" altLang="da-DK" sz="4400">
              <a:solidFill>
                <a:schemeClr val="tx2"/>
              </a:solidFill>
            </a:endParaRPr>
          </a:p>
        </p:txBody>
      </p:sp>
      <p:sp>
        <p:nvSpPr>
          <p:cNvPr id="5632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457200" indent="-457200">
              <a:buFontTx/>
              <a:buChar char="•"/>
            </a:pPr>
            <a:endParaRPr lang="da-DK" altLang="da-DK"/>
          </a:p>
        </p:txBody>
      </p:sp>
      <p:sp>
        <p:nvSpPr>
          <p:cNvPr id="439305" name="Rectangle 9"/>
          <p:cNvSpPr>
            <a:spLocks noChangeArrowheads="1"/>
          </p:cNvSpPr>
          <p:nvPr/>
        </p:nvSpPr>
        <p:spPr bwMode="auto">
          <a:xfrm>
            <a:off x="101600" y="112713"/>
            <a:ext cx="8991600" cy="134143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tx2"/>
                </a:solidFill>
                <a:latin typeface="+mn-lt"/>
                <a:ea typeface="ＭＳ Ｐゴシック" charset="-128"/>
              </a:rPr>
              <a:t>PICKING UP PRIZES</a:t>
            </a:r>
            <a:endParaRPr lang="en-US" sz="1200" b="1" dirty="0">
              <a:solidFill>
                <a:schemeClr val="tx2"/>
              </a:solidFill>
              <a:latin typeface="+mn-lt"/>
              <a:ea typeface="ＭＳ Ｐゴシック" charset="-128"/>
            </a:endParaRPr>
          </a:p>
        </p:txBody>
      </p:sp>
      <p:pic>
        <p:nvPicPr>
          <p:cNvPr id="49156" name="Picture 11" descr="MIC_3600-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676400"/>
            <a:ext cx="3038475" cy="4572000"/>
          </a:xfrm>
          <a:prstGeom prst="rect">
            <a:avLst/>
          </a:prstGeom>
          <a:noFill/>
          <a:ln>
            <a:noFill/>
          </a:ln>
          <a:effectLst>
            <a:outerShdw dist="88900" dir="2700000" algn="ctr" rotWithShape="0">
              <a:schemeClr val="bg1">
                <a:lumMod val="75000"/>
              </a:schemeClr>
            </a:outerShdw>
          </a:effectLst>
          <a:extLst/>
        </p:spPr>
      </p:pic>
      <p:sp>
        <p:nvSpPr>
          <p:cNvPr id="56328" name="Text Box 12"/>
          <p:cNvSpPr>
            <a:spLocks noGrp="1" noChangeArrowheads="1"/>
          </p:cNvSpPr>
          <p:nvPr>
            <p:ph type="title"/>
          </p:nvPr>
        </p:nvSpPr>
        <p:spPr>
          <a:xfrm>
            <a:off x="0" y="1316832"/>
            <a:ext cx="5638800" cy="5562600"/>
          </a:xfrm>
        </p:spPr>
        <p:txBody>
          <a:bodyPr/>
          <a:lstStyle/>
          <a:p>
            <a:pPr marL="457200" indent="-457200" algn="l"/>
            <a:r>
              <a:rPr lang="en-US" altLang="da-DK" sz="2400" b="1" dirty="0" smtClean="0">
                <a:solidFill>
                  <a:schemeClr val="tx1"/>
                </a:solidFill>
              </a:rPr>
              <a:t>	</a:t>
            </a:r>
            <a:r>
              <a:rPr lang="en-US" altLang="da-DK" sz="2400" b="1" u="sng" dirty="0" smtClean="0">
                <a:solidFill>
                  <a:schemeClr val="tx1"/>
                </a:solidFill>
              </a:rPr>
              <a:t>PICK UP</a:t>
            </a:r>
            <a:r>
              <a:rPr lang="en-US" altLang="da-DK" sz="2400" b="1" dirty="0" smtClean="0">
                <a:solidFill>
                  <a:schemeClr val="tx1"/>
                </a:solidFill>
              </a:rPr>
              <a:t>: Tombola Prizes will be available for pick up during the Bazaar.</a:t>
            </a:r>
            <a:br>
              <a:rPr lang="en-US" altLang="da-DK" sz="2400" b="1" dirty="0" smtClean="0">
                <a:solidFill>
                  <a:schemeClr val="tx1"/>
                </a:solidFill>
              </a:rPr>
            </a:br>
            <a:r>
              <a:rPr lang="en-US" altLang="da-DK" sz="2400" b="1" dirty="0" smtClean="0">
                <a:solidFill>
                  <a:schemeClr val="tx1"/>
                </a:solidFill>
              </a:rPr>
              <a:t/>
            </a:r>
            <a:br>
              <a:rPr lang="en-US" altLang="da-DK" sz="2400" b="1" dirty="0" smtClean="0">
                <a:solidFill>
                  <a:schemeClr val="tx1"/>
                </a:solidFill>
              </a:rPr>
            </a:br>
            <a:r>
              <a:rPr lang="en-US" altLang="da-DK" sz="2400" b="1" u="sng" dirty="0" smtClean="0">
                <a:solidFill>
                  <a:schemeClr val="tx1"/>
                </a:solidFill>
              </a:rPr>
              <a:t>LIST OF WINNERS</a:t>
            </a:r>
            <a:r>
              <a:rPr lang="en-US" altLang="da-DK" sz="2400" b="1" dirty="0" smtClean="0">
                <a:solidFill>
                  <a:schemeClr val="tx1"/>
                </a:solidFill>
              </a:rPr>
              <a:t>: Winning numbers will be posted on Minerva and on Posters beginning Tuesday, November 18</a:t>
            </a:r>
            <a:r>
              <a:rPr lang="en-US" altLang="da-DK" sz="2400" b="1" baseline="30000" dirty="0" smtClean="0">
                <a:solidFill>
                  <a:schemeClr val="tx1"/>
                </a:solidFill>
              </a:rPr>
              <a:t>th</a:t>
            </a:r>
            <a:r>
              <a:rPr lang="en-US" altLang="da-DK" sz="2400" b="1" dirty="0" smtClean="0">
                <a:solidFill>
                  <a:schemeClr val="tx1"/>
                </a:solidFill>
              </a:rPr>
              <a:t>  </a:t>
            </a:r>
            <a:br>
              <a:rPr lang="en-US" altLang="da-DK" sz="2400" b="1" dirty="0" smtClean="0">
                <a:solidFill>
                  <a:schemeClr val="tx1"/>
                </a:solidFill>
              </a:rPr>
            </a:br>
            <a:r>
              <a:rPr lang="en-US" altLang="da-DK" sz="2400" b="1" dirty="0" smtClean="0">
                <a:solidFill>
                  <a:schemeClr val="tx1"/>
                </a:solidFill>
              </a:rPr>
              <a:t/>
            </a:r>
            <a:br>
              <a:rPr lang="en-US" altLang="da-DK" sz="2400" b="1" dirty="0" smtClean="0">
                <a:solidFill>
                  <a:schemeClr val="tx1"/>
                </a:solidFill>
              </a:rPr>
            </a:br>
            <a:r>
              <a:rPr lang="en-US" altLang="da-DK" sz="2400" b="1" u="sng" dirty="0" smtClean="0">
                <a:solidFill>
                  <a:schemeClr val="tx1"/>
                </a:solidFill>
              </a:rPr>
              <a:t>AFTER BAZAAR</a:t>
            </a:r>
            <a:r>
              <a:rPr lang="en-US" altLang="da-DK" sz="2400" b="1" dirty="0" smtClean="0">
                <a:solidFill>
                  <a:schemeClr val="tx1"/>
                </a:solidFill>
              </a:rPr>
              <a:t>:  Tombola Winner Prizes available at NATO HQ during After Sale.  </a:t>
            </a:r>
            <a:br>
              <a:rPr lang="en-US" altLang="da-DK" sz="2400" b="1" dirty="0" smtClean="0">
                <a:solidFill>
                  <a:schemeClr val="tx1"/>
                </a:solidFill>
              </a:rPr>
            </a:br>
            <a:r>
              <a:rPr lang="en-US" altLang="da-DK" sz="2400" b="1" dirty="0">
                <a:solidFill>
                  <a:schemeClr val="tx1"/>
                </a:solidFill>
              </a:rPr>
              <a:t/>
            </a:r>
            <a:br>
              <a:rPr lang="en-US" altLang="da-DK" sz="2400" b="1" dirty="0">
                <a:solidFill>
                  <a:schemeClr val="tx1"/>
                </a:solidFill>
              </a:rPr>
            </a:br>
            <a:r>
              <a:rPr lang="en-US" altLang="da-DK" sz="2400" b="1" u="sng" dirty="0" smtClean="0">
                <a:solidFill>
                  <a:schemeClr val="tx1"/>
                </a:solidFill>
              </a:rPr>
              <a:t>LAST DAY TO PICK UP PRIZES</a:t>
            </a:r>
            <a:r>
              <a:rPr lang="en-US" altLang="da-DK" sz="2400" b="1" dirty="0" smtClean="0">
                <a:solidFill>
                  <a:schemeClr val="tx1"/>
                </a:solidFill>
              </a:rPr>
              <a:t>: December 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0"/>
            <a:ext cx="7772400" cy="1143000"/>
          </a:xfrm>
        </p:spPr>
        <p:txBody>
          <a:bodyPr/>
          <a:lstStyle/>
          <a:p>
            <a:r>
              <a:rPr lang="en-US" dirty="0" smtClean="0"/>
              <a:t>Tombola Accountability Form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367" t="2750" r="15687" b="11611"/>
          <a:stretch/>
        </p:blipFill>
        <p:spPr>
          <a:xfrm>
            <a:off x="234733" y="1031335"/>
            <a:ext cx="8674533" cy="58052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7584" y="2174335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 BLANCA" panose="02000000000000000000" pitchFamily="2" charset="0"/>
              </a:rPr>
              <a:t>14001</a:t>
            </a:r>
            <a:endParaRPr lang="en-US" sz="1400" dirty="0">
              <a:latin typeface="AR BLANCA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2171482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 BLANCA" panose="02000000000000000000" pitchFamily="2" charset="0"/>
              </a:rPr>
              <a:t>14100</a:t>
            </a:r>
            <a:endParaRPr lang="en-US" sz="1400" dirty="0">
              <a:latin typeface="AR BLANCA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6951" y="2171481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 BLANCA" panose="02000000000000000000" pitchFamily="2" charset="0"/>
              </a:rPr>
              <a:t>100</a:t>
            </a:r>
            <a:endParaRPr lang="en-US" sz="1400" dirty="0">
              <a:latin typeface="AR BLANCA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4611" y="2171480"/>
            <a:ext cx="2174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National Representative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 rot="16200000">
            <a:off x="3321336" y="2752526"/>
            <a:ext cx="838217" cy="291678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635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642062" y="3392176"/>
            <a:ext cx="1905086" cy="338554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da-DK" sz="1600" dirty="0" smtClean="0"/>
              <a:t>Your Name Here</a:t>
            </a:r>
            <a:endParaRPr lang="en-US" altLang="da-DK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208839" y="2152971"/>
            <a:ext cx="389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68027" y="2139790"/>
            <a:ext cx="389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0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67435" y="2139789"/>
            <a:ext cx="389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93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80958" y="2128148"/>
            <a:ext cx="768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232,50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 rot="17974368">
            <a:off x="6024001" y="2751396"/>
            <a:ext cx="838217" cy="291678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635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 rot="14476088">
            <a:off x="5077249" y="2752524"/>
            <a:ext cx="838217" cy="291678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635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 rot="16200000">
            <a:off x="5552540" y="2752525"/>
            <a:ext cx="838217" cy="291678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635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auto">
          <a:xfrm rot="16200000">
            <a:off x="7142884" y="2763533"/>
            <a:ext cx="838217" cy="291678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635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009010" y="3392176"/>
            <a:ext cx="1925276" cy="584775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da-DK" sz="1600" dirty="0" smtClean="0"/>
              <a:t>Quantity returned, lost, and sold</a:t>
            </a:r>
            <a:endParaRPr lang="en-US" altLang="da-DK" sz="1600" b="1" dirty="0"/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7177399" y="3421073"/>
            <a:ext cx="1905086" cy="584775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da-DK" sz="1600" dirty="0" smtClean="0"/>
              <a:t>Amount (in Euros) turned in</a:t>
            </a:r>
            <a:endParaRPr lang="en-US" altLang="da-DK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397961" y="4643648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 BLANCA" panose="02000000000000000000" pitchFamily="2" charset="0"/>
              </a:rPr>
              <a:t>100</a:t>
            </a:r>
            <a:endParaRPr lang="en-US" sz="1400" dirty="0"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1449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976313" y="-26988"/>
            <a:ext cx="7772400" cy="1600201"/>
          </a:xfrm>
        </p:spPr>
        <p:txBody>
          <a:bodyPr/>
          <a:lstStyle/>
          <a:p>
            <a:pPr eaLnBrk="1" hangingPunct="1"/>
            <a:r>
              <a:rPr lang="en-US" altLang="da-DK" sz="3600" b="1" dirty="0" smtClean="0"/>
              <a:t>International Restaurant 2014</a:t>
            </a:r>
            <a:r>
              <a:rPr lang="en-US" altLang="da-DK" sz="3600" dirty="0" smtClean="0"/>
              <a:t/>
            </a:r>
            <a:br>
              <a:rPr lang="en-US" altLang="da-DK" sz="3600" dirty="0" smtClean="0"/>
            </a:br>
            <a:r>
              <a:rPr lang="en-US" altLang="da-DK" sz="2000" dirty="0" smtClean="0"/>
              <a:t>Christina </a:t>
            </a:r>
            <a:r>
              <a:rPr lang="en-US" altLang="da-DK" sz="2000" dirty="0" err="1" smtClean="0"/>
              <a:t>Arvanitaki</a:t>
            </a:r>
            <a:r>
              <a:rPr lang="en-US" altLang="da-DK" sz="2000" dirty="0" smtClean="0"/>
              <a:t> -  Restaurant Coordinator</a:t>
            </a:r>
            <a:br>
              <a:rPr lang="en-US" altLang="da-DK" sz="2000" dirty="0" smtClean="0"/>
            </a:br>
            <a:r>
              <a:rPr lang="en-US" altLang="da-DK" sz="2000" dirty="0" smtClean="0"/>
              <a:t>restaurant@natocharitybazaar.org</a:t>
            </a:r>
          </a:p>
        </p:txBody>
      </p:sp>
      <p:sp>
        <p:nvSpPr>
          <p:cNvPr id="58371" name="Line 3"/>
          <p:cNvSpPr>
            <a:spLocks noChangeShapeType="1"/>
          </p:cNvSpPr>
          <p:nvPr/>
        </p:nvSpPr>
        <p:spPr bwMode="auto">
          <a:xfrm>
            <a:off x="1981200" y="1295400"/>
            <a:ext cx="6096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8372" name="Picture 4" descr="DSC08513_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1566863"/>
            <a:ext cx="287972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5" descr="FVL_2766%20copy_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4575" y="1484313"/>
            <a:ext cx="3246438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6" descr="FVL_2770%20copy_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t="25041"/>
          <a:stretch>
            <a:fillRect/>
          </a:stretch>
        </p:blipFill>
        <p:spPr bwMode="auto">
          <a:xfrm>
            <a:off x="2339975" y="3719513"/>
            <a:ext cx="4325938" cy="215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5" name="WordArt 10"/>
          <p:cNvSpPr>
            <a:spLocks noChangeArrowheads="1" noChangeShapeType="1" noTextEdit="1"/>
          </p:cNvSpPr>
          <p:nvPr/>
        </p:nvSpPr>
        <p:spPr bwMode="auto">
          <a:xfrm>
            <a:off x="374650" y="2636838"/>
            <a:ext cx="7726363" cy="27368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80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Reminders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-26988"/>
            <a:ext cx="7345363" cy="1600201"/>
          </a:xfrm>
        </p:spPr>
        <p:txBody>
          <a:bodyPr/>
          <a:lstStyle/>
          <a:p>
            <a:pPr eaLnBrk="1" hangingPunct="1"/>
            <a:r>
              <a:rPr lang="en-US" altLang="da-DK" sz="3600" b="1" dirty="0" smtClean="0"/>
              <a:t>International Restaurant 2014</a:t>
            </a:r>
            <a:r>
              <a:rPr lang="en-US" altLang="da-DK" sz="3600" dirty="0" smtClean="0"/>
              <a:t/>
            </a:r>
            <a:br>
              <a:rPr lang="en-US" altLang="da-DK" sz="3600" dirty="0" smtClean="0"/>
            </a:br>
            <a:r>
              <a:rPr lang="en-US" altLang="da-DK" sz="2000" dirty="0" smtClean="0">
                <a:cs typeface="Arial" pitchFamily="34" charset="0"/>
              </a:rPr>
              <a:t>Christina </a:t>
            </a:r>
            <a:r>
              <a:rPr lang="en-US" altLang="da-DK" sz="2000" dirty="0" err="1" smtClean="0">
                <a:cs typeface="Arial" pitchFamily="34" charset="0"/>
              </a:rPr>
              <a:t>Arvanitaki</a:t>
            </a:r>
            <a:r>
              <a:rPr lang="en-US" altLang="da-DK" sz="2000" dirty="0" smtClean="0">
                <a:cs typeface="Arial" pitchFamily="34" charset="0"/>
              </a:rPr>
              <a:t> </a:t>
            </a:r>
            <a:r>
              <a:rPr lang="en-US" altLang="da-DK" sz="2000" dirty="0" smtClean="0"/>
              <a:t>– Int. Restaurant Coordinator</a:t>
            </a:r>
          </a:p>
        </p:txBody>
      </p:sp>
      <p:sp>
        <p:nvSpPr>
          <p:cNvPr id="59395" name="Line 3"/>
          <p:cNvSpPr>
            <a:spLocks noChangeShapeType="1"/>
          </p:cNvSpPr>
          <p:nvPr/>
        </p:nvSpPr>
        <p:spPr bwMode="auto">
          <a:xfrm>
            <a:off x="1981200" y="1295400"/>
            <a:ext cx="6335713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ktangel 1"/>
          <p:cNvSpPr/>
          <p:nvPr/>
        </p:nvSpPr>
        <p:spPr>
          <a:xfrm>
            <a:off x="1836738" y="1916113"/>
            <a:ext cx="3814762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da-DK" b="1" dirty="0">
                <a:latin typeface="+mn-lt"/>
                <a:ea typeface="ＭＳ Ｐゴシック" pitchFamily="-48" charset="-128"/>
              </a:rPr>
              <a:t>Belgium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b="1" dirty="0" smtClean="0">
                <a:latin typeface="+mn-lt"/>
                <a:ea typeface="ＭＳ Ｐゴシック" pitchFamily="-48" charset="-128"/>
              </a:rPr>
              <a:t>Croatia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b="1" dirty="0" smtClean="0">
                <a:latin typeface="+mn-lt"/>
                <a:ea typeface="ＭＳ Ｐゴシック" pitchFamily="-48" charset="-128"/>
              </a:rPr>
              <a:t>Czech Republic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da-DK" b="1" dirty="0" smtClean="0">
                <a:latin typeface="+mn-lt"/>
                <a:ea typeface="ＭＳ Ｐゴシック" pitchFamily="-48" charset="-128"/>
              </a:rPr>
              <a:t>Denmark</a:t>
            </a:r>
            <a:endParaRPr lang="da-DK" b="1" dirty="0">
              <a:latin typeface="+mn-lt"/>
              <a:ea typeface="ＭＳ Ｐゴシック" pitchFamily="-48" charset="-128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da-DK" b="1" dirty="0">
                <a:latin typeface="+mn-lt"/>
                <a:ea typeface="ＭＳ Ｐゴシック" pitchFamily="-48" charset="-128"/>
              </a:rPr>
              <a:t>Estonia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da-DK" b="1" dirty="0">
                <a:latin typeface="+mn-lt"/>
                <a:ea typeface="ＭＳ Ｐゴシック" pitchFamily="-48" charset="-128"/>
              </a:rPr>
              <a:t>Germany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da-DK" altLang="da-DK" b="1" dirty="0" smtClean="0"/>
              <a:t>Greece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da-DK" b="1" dirty="0" smtClean="0">
                <a:latin typeface="+mn-lt"/>
                <a:ea typeface="ＭＳ Ｐゴシック" pitchFamily="-48" charset="-128"/>
              </a:rPr>
              <a:t>Italy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da-DK" b="1" dirty="0" smtClean="0">
                <a:latin typeface="+mn-lt"/>
                <a:ea typeface="ＭＳ Ｐゴシック" pitchFamily="-48" charset="-128"/>
              </a:rPr>
              <a:t>Latvia</a:t>
            </a:r>
            <a:endParaRPr lang="da-DK" b="1" dirty="0">
              <a:latin typeface="+mn-lt"/>
              <a:ea typeface="ＭＳ Ｐゴシック" pitchFamily="-48" charset="-128"/>
            </a:endParaRPr>
          </a:p>
          <a:p>
            <a:pPr>
              <a:defRPr/>
            </a:pPr>
            <a:endParaRPr lang="da-DK" i="1" dirty="0">
              <a:latin typeface="+mn-lt"/>
              <a:ea typeface="ＭＳ Ｐゴシック" pitchFamily="-48" charset="-128"/>
            </a:endParaRPr>
          </a:p>
        </p:txBody>
      </p:sp>
      <p:sp>
        <p:nvSpPr>
          <p:cNvPr id="59397" name="Tekstboks 2"/>
          <p:cNvSpPr txBox="1">
            <a:spLocks noChangeArrowheads="1"/>
          </p:cNvSpPr>
          <p:nvPr/>
        </p:nvSpPr>
        <p:spPr bwMode="auto">
          <a:xfrm>
            <a:off x="5722938" y="1884363"/>
            <a:ext cx="3386137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altLang="da-DK" b="1" dirty="0" smtClean="0"/>
              <a:t>10. Lithuania</a:t>
            </a:r>
            <a:endParaRPr lang="da-DK" altLang="da-DK" b="1" dirty="0"/>
          </a:p>
          <a:p>
            <a:r>
              <a:rPr lang="da-DK" altLang="da-DK" b="1" dirty="0" smtClean="0"/>
              <a:t>11. The Netherlands</a:t>
            </a:r>
          </a:p>
          <a:p>
            <a:r>
              <a:rPr lang="da-DK" altLang="da-DK" b="1" dirty="0" smtClean="0"/>
              <a:t>12. Norway</a:t>
            </a:r>
          </a:p>
          <a:p>
            <a:r>
              <a:rPr lang="da-DK" altLang="da-DK" b="1" dirty="0" smtClean="0"/>
              <a:t>13. Portugal</a:t>
            </a:r>
            <a:endParaRPr lang="da-DK" altLang="da-DK" b="1" dirty="0"/>
          </a:p>
          <a:p>
            <a:r>
              <a:rPr lang="da-DK" altLang="da-DK" b="1" dirty="0" smtClean="0"/>
              <a:t>14. Slovakia</a:t>
            </a:r>
            <a:endParaRPr lang="da-DK" altLang="da-DK" b="1" dirty="0"/>
          </a:p>
          <a:p>
            <a:r>
              <a:rPr lang="da-DK" altLang="da-DK" b="1" dirty="0" smtClean="0"/>
              <a:t>15. Spain</a:t>
            </a:r>
          </a:p>
          <a:p>
            <a:r>
              <a:rPr lang="da-DK" altLang="da-DK" b="1" dirty="0" smtClean="0"/>
              <a:t>16. Turkey</a:t>
            </a:r>
            <a:endParaRPr lang="da-DK" altLang="da-DK" b="1" dirty="0"/>
          </a:p>
          <a:p>
            <a:r>
              <a:rPr lang="da-DK" altLang="da-DK" b="1" dirty="0" smtClean="0"/>
              <a:t>17. United </a:t>
            </a:r>
            <a:r>
              <a:rPr lang="da-DK" altLang="da-DK" b="1" dirty="0"/>
              <a:t>Kingdom</a:t>
            </a:r>
          </a:p>
          <a:p>
            <a:pPr marL="457200" indent="-457200">
              <a:buFontTx/>
              <a:buAutoNum type="arabicPeriod" startAt="8"/>
            </a:pPr>
            <a:endParaRPr lang="da-DK" altLang="da-DK" dirty="0"/>
          </a:p>
        </p:txBody>
      </p:sp>
      <p:sp>
        <p:nvSpPr>
          <p:cNvPr id="59398" name="Tekstboks 3"/>
          <p:cNvSpPr txBox="1">
            <a:spLocks noChangeArrowheads="1"/>
          </p:cNvSpPr>
          <p:nvPr/>
        </p:nvSpPr>
        <p:spPr bwMode="auto">
          <a:xfrm>
            <a:off x="2124075" y="1412875"/>
            <a:ext cx="6048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da-DK" b="1" dirty="0"/>
              <a:t>Nations selling </a:t>
            </a:r>
            <a:r>
              <a:rPr lang="en-US" altLang="da-DK" b="1" dirty="0" smtClean="0"/>
              <a:t>on </a:t>
            </a:r>
            <a:r>
              <a:rPr lang="en-US" altLang="da-DK" b="1" dirty="0"/>
              <a:t>Saturday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2328" t="53318" r="48621" b="6860"/>
          <a:stretch/>
        </p:blipFill>
        <p:spPr>
          <a:xfrm>
            <a:off x="4067944" y="1985943"/>
            <a:ext cx="5013659" cy="3703044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 bwMode="auto">
          <a:xfrm>
            <a:off x="2699792" y="5589240"/>
            <a:ext cx="4320480" cy="115212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-26988"/>
            <a:ext cx="7345363" cy="1600201"/>
          </a:xfrm>
        </p:spPr>
        <p:txBody>
          <a:bodyPr/>
          <a:lstStyle/>
          <a:p>
            <a:pPr eaLnBrk="1" hangingPunct="1"/>
            <a:r>
              <a:rPr lang="en-US" altLang="da-DK" sz="3600" b="1" dirty="0" smtClean="0"/>
              <a:t>Restaurant Floor Plan 2014</a:t>
            </a:r>
            <a:r>
              <a:rPr lang="en-US" altLang="da-DK" sz="3600" dirty="0" smtClean="0"/>
              <a:t/>
            </a:r>
            <a:br>
              <a:rPr lang="en-US" altLang="da-DK" sz="3600" dirty="0" smtClean="0"/>
            </a:br>
            <a:r>
              <a:rPr lang="en-US" altLang="da-DK" sz="2000" dirty="0" smtClean="0"/>
              <a:t>Christina </a:t>
            </a:r>
            <a:r>
              <a:rPr lang="en-US" altLang="da-DK" sz="2000" dirty="0" err="1" smtClean="0"/>
              <a:t>Arvanitaki</a:t>
            </a:r>
            <a:r>
              <a:rPr lang="en-US" altLang="da-DK" sz="2000" dirty="0" smtClean="0"/>
              <a:t> -  International Restaurant Coordinator</a:t>
            </a:r>
          </a:p>
        </p:txBody>
      </p:sp>
      <p:sp>
        <p:nvSpPr>
          <p:cNvPr id="60419" name="Line 3"/>
          <p:cNvSpPr>
            <a:spLocks noChangeShapeType="1"/>
          </p:cNvSpPr>
          <p:nvPr/>
        </p:nvSpPr>
        <p:spPr bwMode="auto">
          <a:xfrm>
            <a:off x="1763713" y="1295400"/>
            <a:ext cx="669607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85" y="2017415"/>
            <a:ext cx="3850262" cy="288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boks 2"/>
          <p:cNvSpPr txBox="1"/>
          <p:nvPr/>
        </p:nvSpPr>
        <p:spPr>
          <a:xfrm>
            <a:off x="539552" y="4941168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Table Size: 70 x 80 cm</a:t>
            </a:r>
          </a:p>
          <a:p>
            <a:r>
              <a:rPr lang="en-US" b="1" dirty="0" smtClean="0"/>
              <a:t>4-5 tables per country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8985" y="5877272"/>
            <a:ext cx="8005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Remember to bring flags from your country for display on the dining tables!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/>
          <p:cNvSpPr>
            <a:spLocks noChangeArrowheads="1"/>
          </p:cNvSpPr>
          <p:nvPr/>
        </p:nvSpPr>
        <p:spPr bwMode="auto">
          <a:xfrm>
            <a:off x="-304800" y="-228600"/>
            <a:ext cx="9448800" cy="7086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>
          <a:xfrm>
            <a:off x="760413" y="115888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latin typeface="+mn-lt"/>
              </a:rPr>
              <a:t>BAZAAR SETUP IN RESTAURANT ON </a:t>
            </a:r>
            <a:r>
              <a:rPr lang="en-US" sz="3600" b="1" u="sng" dirty="0" smtClean="0">
                <a:solidFill>
                  <a:srgbClr val="CC0000"/>
                </a:solidFill>
                <a:latin typeface="+mn-lt"/>
              </a:rPr>
              <a:t>SATURDAY</a:t>
            </a:r>
          </a:p>
        </p:txBody>
      </p:sp>
      <p:sp>
        <p:nvSpPr>
          <p:cNvPr id="61444" name="Text Box 3"/>
          <p:cNvSpPr txBox="1">
            <a:spLocks noChangeArrowheads="1"/>
          </p:cNvSpPr>
          <p:nvPr/>
        </p:nvSpPr>
        <p:spPr bwMode="auto">
          <a:xfrm>
            <a:off x="1655763" y="1125538"/>
            <a:ext cx="7092950" cy="4561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rgbClr val="FF3300"/>
              </a:buClr>
              <a:buFont typeface="Wingdings" pitchFamily="2" charset="2"/>
              <a:buNone/>
            </a:pPr>
            <a:endParaRPr lang="fr-FR" altLang="da-DK" dirty="0">
              <a:latin typeface="Tahoma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fr-FR" altLang="da-DK" b="1" dirty="0">
                <a:solidFill>
                  <a:srgbClr val="CC0000"/>
                </a:solidFill>
                <a:latin typeface="Tahoma" pitchFamily="34" charset="0"/>
              </a:rPr>
              <a:t>Set Up:</a:t>
            </a:r>
            <a:r>
              <a:rPr lang="fr-FR" altLang="da-DK" dirty="0">
                <a:solidFill>
                  <a:srgbClr val="CC0000"/>
                </a:solidFill>
                <a:latin typeface="Tahoma" pitchFamily="34" charset="0"/>
              </a:rPr>
              <a:t>  </a:t>
            </a:r>
            <a:r>
              <a:rPr lang="fr-FR" altLang="da-DK" dirty="0" err="1">
                <a:solidFill>
                  <a:srgbClr val="CC0000"/>
                </a:solidFill>
                <a:latin typeface="Tahoma" pitchFamily="34" charset="0"/>
              </a:rPr>
              <a:t>Begins</a:t>
            </a:r>
            <a:r>
              <a:rPr lang="fr-FR" altLang="da-DK" dirty="0">
                <a:solidFill>
                  <a:srgbClr val="CC0000"/>
                </a:solidFill>
                <a:latin typeface="Tahoma" pitchFamily="34" charset="0"/>
              </a:rPr>
              <a:t> at </a:t>
            </a:r>
            <a:r>
              <a:rPr lang="fr-FR" altLang="da-DK" u="sng" dirty="0">
                <a:solidFill>
                  <a:srgbClr val="CC0000"/>
                </a:solidFill>
                <a:latin typeface="Tahoma" pitchFamily="34" charset="0"/>
              </a:rPr>
              <a:t>8:00h</a:t>
            </a:r>
            <a:r>
              <a:rPr lang="fr-FR" altLang="da-DK" dirty="0">
                <a:solidFill>
                  <a:srgbClr val="CC0000"/>
                </a:solidFill>
                <a:latin typeface="Tahoma" pitchFamily="34" charset="0"/>
              </a:rPr>
              <a:t> 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fr-FR" altLang="da-DK" dirty="0" err="1">
                <a:solidFill>
                  <a:schemeClr val="tx2"/>
                </a:solidFill>
                <a:latin typeface="Tahoma" pitchFamily="34" charset="0"/>
              </a:rPr>
              <a:t>Decorating</a:t>
            </a:r>
            <a:r>
              <a:rPr lang="fr-FR" altLang="da-DK" dirty="0">
                <a:solidFill>
                  <a:schemeClr val="tx2"/>
                </a:solidFill>
                <a:latin typeface="Tahoma" pitchFamily="34" charset="0"/>
              </a:rPr>
              <a:t> the Tables in the </a:t>
            </a:r>
            <a:r>
              <a:rPr lang="fr-FR" altLang="da-DK" dirty="0" err="1">
                <a:solidFill>
                  <a:schemeClr val="tx2"/>
                </a:solidFill>
                <a:latin typeface="Tahoma" pitchFamily="34" charset="0"/>
              </a:rPr>
              <a:t>Dining</a:t>
            </a:r>
            <a:r>
              <a:rPr lang="fr-FR" altLang="da-DK" dirty="0">
                <a:solidFill>
                  <a:schemeClr val="tx2"/>
                </a:solidFill>
                <a:latin typeface="Tahoma" pitchFamily="34" charset="0"/>
              </a:rPr>
              <a:t> Area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fr-FR" altLang="da-DK" dirty="0" err="1">
                <a:solidFill>
                  <a:schemeClr val="tx2"/>
                </a:solidFill>
                <a:latin typeface="Tahoma" pitchFamily="34" charset="0"/>
              </a:rPr>
              <a:t>Placing</a:t>
            </a:r>
            <a:r>
              <a:rPr lang="fr-FR" altLang="da-DK" dirty="0">
                <a:solidFill>
                  <a:schemeClr val="tx2"/>
                </a:solidFill>
                <a:latin typeface="Tahoma" pitchFamily="34" charset="0"/>
              </a:rPr>
              <a:t> </a:t>
            </a:r>
            <a:r>
              <a:rPr lang="fr-FR" altLang="da-DK" dirty="0" err="1">
                <a:solidFill>
                  <a:schemeClr val="tx2"/>
                </a:solidFill>
                <a:latin typeface="Tahoma" pitchFamily="34" charset="0"/>
              </a:rPr>
              <a:t>your</a:t>
            </a:r>
            <a:r>
              <a:rPr lang="fr-FR" altLang="da-DK" dirty="0">
                <a:solidFill>
                  <a:schemeClr val="tx2"/>
                </a:solidFill>
                <a:latin typeface="Tahoma" pitchFamily="34" charset="0"/>
              </a:rPr>
              <a:t> </a:t>
            </a:r>
            <a:r>
              <a:rPr lang="fr-FR" altLang="da-DK" dirty="0" err="1">
                <a:solidFill>
                  <a:schemeClr val="tx2"/>
                </a:solidFill>
                <a:latin typeface="Tahoma" pitchFamily="34" charset="0"/>
              </a:rPr>
              <a:t>nation’s</a:t>
            </a:r>
            <a:r>
              <a:rPr lang="fr-FR" altLang="da-DK" dirty="0">
                <a:solidFill>
                  <a:schemeClr val="tx2"/>
                </a:solidFill>
                <a:latin typeface="Tahoma" pitchFamily="34" charset="0"/>
              </a:rPr>
              <a:t> Name Plate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fr-FR" altLang="da-DK" dirty="0" err="1" smtClean="0">
                <a:solidFill>
                  <a:schemeClr val="tx2"/>
                </a:solidFill>
                <a:latin typeface="Tahoma" pitchFamily="34" charset="0"/>
              </a:rPr>
              <a:t>Checking</a:t>
            </a:r>
            <a:r>
              <a:rPr lang="fr-FR" altLang="da-DK" dirty="0" smtClean="0">
                <a:solidFill>
                  <a:schemeClr val="tx2"/>
                </a:solidFill>
                <a:latin typeface="Tahoma" pitchFamily="34" charset="0"/>
              </a:rPr>
              <a:t> </a:t>
            </a:r>
            <a:r>
              <a:rPr lang="fr-FR" altLang="da-DK" dirty="0" err="1">
                <a:solidFill>
                  <a:schemeClr val="tx2"/>
                </a:solidFill>
                <a:latin typeface="Tahoma" pitchFamily="34" charset="0"/>
              </a:rPr>
              <a:t>Electricity</a:t>
            </a:r>
            <a:r>
              <a:rPr lang="fr-FR" altLang="da-DK" dirty="0">
                <a:solidFill>
                  <a:schemeClr val="tx2"/>
                </a:solidFill>
                <a:latin typeface="Tahoma" pitchFamily="34" charset="0"/>
              </a:rPr>
              <a:t> </a:t>
            </a:r>
            <a:r>
              <a:rPr lang="fr-FR" altLang="da-DK" dirty="0" err="1">
                <a:solidFill>
                  <a:schemeClr val="tx2"/>
                </a:solidFill>
                <a:latin typeface="Tahoma" pitchFamily="34" charset="0"/>
              </a:rPr>
              <a:t>Outlets</a:t>
            </a:r>
            <a:endParaRPr lang="fr-FR" altLang="da-DK" dirty="0">
              <a:solidFill>
                <a:schemeClr val="tx2"/>
              </a:solidFill>
              <a:latin typeface="Tahoma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fr-FR" altLang="da-DK" b="1" dirty="0" smtClean="0">
                <a:solidFill>
                  <a:srgbClr val="CC0000"/>
                </a:solidFill>
                <a:latin typeface="Tahoma" pitchFamily="34" charset="0"/>
              </a:rPr>
              <a:t>17</a:t>
            </a:r>
            <a:r>
              <a:rPr lang="fr-FR" altLang="da-DK" dirty="0" smtClean="0">
                <a:solidFill>
                  <a:schemeClr val="tx2"/>
                </a:solidFill>
                <a:latin typeface="Tahoma" pitchFamily="34" charset="0"/>
              </a:rPr>
              <a:t> </a:t>
            </a:r>
            <a:r>
              <a:rPr lang="fr-FR" altLang="da-DK" dirty="0">
                <a:solidFill>
                  <a:schemeClr val="tx2"/>
                </a:solidFill>
                <a:latin typeface="Tahoma" pitchFamily="34" charset="0"/>
              </a:rPr>
              <a:t>nations </a:t>
            </a:r>
            <a:r>
              <a:rPr lang="fr-FR" altLang="da-DK" dirty="0" err="1">
                <a:solidFill>
                  <a:schemeClr val="tx2"/>
                </a:solidFill>
                <a:latin typeface="Tahoma" pitchFamily="34" charset="0"/>
              </a:rPr>
              <a:t>selling</a:t>
            </a:r>
            <a:r>
              <a:rPr lang="fr-FR" altLang="da-DK" dirty="0">
                <a:solidFill>
                  <a:schemeClr val="tx2"/>
                </a:solidFill>
                <a:latin typeface="Tahoma" pitchFamily="34" charset="0"/>
              </a:rPr>
              <a:t> </a:t>
            </a:r>
            <a:r>
              <a:rPr lang="fr-FR" altLang="da-DK" dirty="0" err="1">
                <a:solidFill>
                  <a:schemeClr val="tx2"/>
                </a:solidFill>
                <a:latin typeface="Tahoma" pitchFamily="34" charset="0"/>
              </a:rPr>
              <a:t>food</a:t>
            </a:r>
            <a:r>
              <a:rPr lang="fr-FR" altLang="da-DK" dirty="0">
                <a:solidFill>
                  <a:schemeClr val="tx2"/>
                </a:solidFill>
                <a:latin typeface="Tahoma" pitchFamily="34" charset="0"/>
              </a:rPr>
              <a:t> and drink on Saturday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altLang="da-DK" dirty="0" smtClean="0">
                <a:solidFill>
                  <a:schemeClr val="tx2"/>
                </a:solidFill>
                <a:latin typeface="Tahoma" pitchFamily="34" charset="0"/>
              </a:rPr>
              <a:t>Remember to </a:t>
            </a:r>
            <a:r>
              <a:rPr lang="en-US" altLang="da-DK" dirty="0">
                <a:solidFill>
                  <a:schemeClr val="tx2"/>
                </a:solidFill>
                <a:latin typeface="Tahoma" pitchFamily="34" charset="0"/>
              </a:rPr>
              <a:t>clean up!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altLang="da-DK" dirty="0">
                <a:solidFill>
                  <a:schemeClr val="tx2"/>
                </a:solidFill>
                <a:latin typeface="Tahoma" pitchFamily="34" charset="0"/>
              </a:rPr>
              <a:t>Shop, eat and enjoy the day</a:t>
            </a:r>
            <a:r>
              <a:rPr lang="en-US" altLang="da-DK" dirty="0" smtClean="0">
                <a:solidFill>
                  <a:schemeClr val="tx2"/>
                </a:solidFill>
                <a:latin typeface="Tahoma" pitchFamily="34" charset="0"/>
              </a:rPr>
              <a:t>!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altLang="da-DK" dirty="0" smtClean="0">
                <a:solidFill>
                  <a:schemeClr val="tx2"/>
                </a:solidFill>
                <a:latin typeface="Tahoma" pitchFamily="34" charset="0"/>
              </a:rPr>
              <a:t>All personnel in the kitchen are MUST have a kitchen sticker</a:t>
            </a:r>
            <a:endParaRPr lang="fr-FR" altLang="da-DK" dirty="0">
              <a:solidFill>
                <a:schemeClr val="tx2"/>
              </a:solidFill>
              <a:latin typeface="Tahoma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fr-FR" altLang="da-DK" b="1" dirty="0" err="1">
                <a:solidFill>
                  <a:srgbClr val="CC0000"/>
                </a:solidFill>
                <a:latin typeface="Tahoma" pitchFamily="34" charset="0"/>
              </a:rPr>
              <a:t>Closing</a:t>
            </a:r>
            <a:r>
              <a:rPr lang="fr-FR" altLang="da-DK" b="1" dirty="0">
                <a:solidFill>
                  <a:srgbClr val="CC0000"/>
                </a:solidFill>
                <a:latin typeface="Tahoma" pitchFamily="34" charset="0"/>
              </a:rPr>
              <a:t> on Saturday</a:t>
            </a:r>
            <a:r>
              <a:rPr lang="fr-FR" altLang="da-DK" dirty="0">
                <a:solidFill>
                  <a:srgbClr val="CC0000"/>
                </a:solidFill>
                <a:latin typeface="Tahoma" pitchFamily="34" charset="0"/>
              </a:rPr>
              <a:t>: </a:t>
            </a:r>
            <a:r>
              <a:rPr lang="fr-FR" altLang="da-DK" u="sng" dirty="0" smtClean="0">
                <a:solidFill>
                  <a:srgbClr val="CC0000"/>
                </a:solidFill>
                <a:latin typeface="Tahoma" pitchFamily="34" charset="0"/>
              </a:rPr>
              <a:t>13:00h</a:t>
            </a:r>
            <a:r>
              <a:rPr lang="fr-FR" altLang="da-DK" dirty="0" smtClean="0">
                <a:solidFill>
                  <a:srgbClr val="CC0000"/>
                </a:solidFill>
                <a:latin typeface="Tahoma" pitchFamily="34" charset="0"/>
              </a:rPr>
              <a:t>  </a:t>
            </a:r>
            <a:endParaRPr lang="en-US" altLang="da-DK" dirty="0">
              <a:solidFill>
                <a:srgbClr val="CC0000"/>
              </a:solidFill>
              <a:latin typeface="Tahoma" pitchFamily="34" charset="0"/>
            </a:endParaRPr>
          </a:p>
        </p:txBody>
      </p:sp>
      <p:sp>
        <p:nvSpPr>
          <p:cNvPr id="57349" name="Text Box 4"/>
          <p:cNvSpPr txBox="1">
            <a:spLocks noChangeArrowheads="1"/>
          </p:cNvSpPr>
          <p:nvPr/>
        </p:nvSpPr>
        <p:spPr bwMode="auto">
          <a:xfrm>
            <a:off x="-93663" y="5575300"/>
            <a:ext cx="8985251" cy="1200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fr-FR" sz="3600" b="1" dirty="0" smtClean="0">
                <a:solidFill>
                  <a:schemeClr val="tx2"/>
                </a:solidFill>
                <a:latin typeface="+mn-lt"/>
              </a:rPr>
              <a:t>Be sure you leave everything</a:t>
            </a:r>
            <a:endParaRPr lang="tr-TR" sz="3600" b="1" dirty="0" smtClean="0">
              <a:solidFill>
                <a:schemeClr val="tx2"/>
              </a:solidFill>
              <a:latin typeface="+mn-lt"/>
            </a:endParaRPr>
          </a:p>
          <a:p>
            <a:pPr algn="ctr">
              <a:defRPr/>
            </a:pPr>
            <a:r>
              <a:rPr lang="fr-FR" sz="3600" b="1" dirty="0" smtClean="0">
                <a:solidFill>
                  <a:schemeClr val="tx2"/>
                </a:solidFill>
                <a:latin typeface="+mn-lt"/>
              </a:rPr>
              <a:t> clean and ready for </a:t>
            </a:r>
            <a:r>
              <a:rPr lang="fr-FR" sz="3600" b="1" dirty="0" smtClean="0">
                <a:solidFill>
                  <a:srgbClr val="CC0000"/>
                </a:solidFill>
                <a:latin typeface="+mn-lt"/>
              </a:rPr>
              <a:t>Sunday </a:t>
            </a:r>
            <a:r>
              <a:rPr lang="fr-FR" sz="3600" b="1" dirty="0" smtClean="0">
                <a:solidFill>
                  <a:srgbClr val="CC0000"/>
                </a:solidFill>
                <a:latin typeface="+mn-lt"/>
                <a:sym typeface="Wingdings" pitchFamily="2" charset="2"/>
              </a:rPr>
              <a:t></a:t>
            </a:r>
            <a:endParaRPr lang="en-US" sz="3600" b="1" dirty="0" smtClean="0">
              <a:solidFill>
                <a:srgbClr val="CC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ktangel 2"/>
          <p:cNvSpPr>
            <a:spLocks noChangeArrowheads="1"/>
          </p:cNvSpPr>
          <p:nvPr/>
        </p:nvSpPr>
        <p:spPr bwMode="auto">
          <a:xfrm>
            <a:off x="2843213" y="5876925"/>
            <a:ext cx="3457575" cy="86518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a-DK" altLang="da-DK"/>
          </a:p>
        </p:txBody>
      </p:sp>
      <p:sp>
        <p:nvSpPr>
          <p:cNvPr id="62467" name="Rektangel 1"/>
          <p:cNvSpPr>
            <a:spLocks noChangeArrowheads="1"/>
          </p:cNvSpPr>
          <p:nvPr/>
        </p:nvSpPr>
        <p:spPr bwMode="auto">
          <a:xfrm>
            <a:off x="0" y="0"/>
            <a:ext cx="2195513" cy="14843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a-DK" altLang="da-DK"/>
          </a:p>
        </p:txBody>
      </p:sp>
      <p:pic>
        <p:nvPicPr>
          <p:cNvPr id="62468" name="Picture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4787" t="4150" r="12949" b="9901"/>
          <a:stretch>
            <a:fillRect/>
          </a:stretch>
        </p:blipFill>
        <p:spPr>
          <a:xfrm>
            <a:off x="360363" y="692150"/>
            <a:ext cx="4067175" cy="2541588"/>
          </a:xfrm>
        </p:spPr>
      </p:pic>
      <p:pic>
        <p:nvPicPr>
          <p:cNvPr id="62469" name="Picture 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l="13126" t="3200" r="13167" b="9067"/>
          <a:stretch>
            <a:fillRect/>
          </a:stretch>
        </p:blipFill>
        <p:spPr>
          <a:xfrm>
            <a:off x="4865688" y="712788"/>
            <a:ext cx="4067175" cy="2541587"/>
          </a:xfrm>
        </p:spPr>
      </p:pic>
      <p:pic>
        <p:nvPicPr>
          <p:cNvPr id="62470" name="Picture 1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 l="14772" t="1762" r="12518" b="7372"/>
          <a:stretch>
            <a:fillRect/>
          </a:stretch>
        </p:blipFill>
        <p:spPr>
          <a:xfrm>
            <a:off x="5549861" y="3606923"/>
            <a:ext cx="3395577" cy="3108201"/>
          </a:xfrm>
        </p:spPr>
      </p:pic>
      <p:sp>
        <p:nvSpPr>
          <p:cNvPr id="62471" name="Text Box 22"/>
          <p:cNvSpPr txBox="1">
            <a:spLocks noChangeArrowheads="1"/>
          </p:cNvSpPr>
          <p:nvPr/>
        </p:nvSpPr>
        <p:spPr bwMode="auto">
          <a:xfrm>
            <a:off x="0" y="-9525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altLang="da-DK" sz="3600" b="1"/>
              <a:t>When you arrive on Saturday</a:t>
            </a:r>
          </a:p>
        </p:txBody>
      </p:sp>
      <p:sp>
        <p:nvSpPr>
          <p:cNvPr id="62472" name="Rectangle 23"/>
          <p:cNvSpPr>
            <a:spLocks noChangeArrowheads="1"/>
          </p:cNvSpPr>
          <p:nvPr/>
        </p:nvSpPr>
        <p:spPr bwMode="auto">
          <a:xfrm>
            <a:off x="282575" y="3492500"/>
            <a:ext cx="5580063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da-DK" b="1" dirty="0"/>
              <a:t>You </a:t>
            </a:r>
            <a:r>
              <a:rPr lang="tr-TR" altLang="da-DK" b="1" dirty="0"/>
              <a:t>w</a:t>
            </a:r>
            <a:r>
              <a:rPr lang="da-DK" altLang="da-DK" b="1" dirty="0"/>
              <a:t>i</a:t>
            </a:r>
            <a:r>
              <a:rPr lang="tr-TR" altLang="da-DK" b="1" dirty="0"/>
              <a:t>l</a:t>
            </a:r>
            <a:r>
              <a:rPr lang="en-US" altLang="da-DK" b="1" dirty="0"/>
              <a:t>l have: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altLang="da-DK" b="1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tr-TR" altLang="da-DK" b="1" dirty="0" smtClean="0"/>
              <a:t>Fridges/Shelves </a:t>
            </a:r>
            <a:r>
              <a:rPr lang="da-DK" altLang="da-DK" b="1" dirty="0"/>
              <a:t>l</a:t>
            </a:r>
            <a:r>
              <a:rPr lang="tr-TR" altLang="da-DK" b="1" dirty="0"/>
              <a:t>abeled with </a:t>
            </a:r>
            <a:r>
              <a:rPr lang="da-DK" altLang="da-DK" b="1" dirty="0"/>
              <a:t>f</a:t>
            </a:r>
            <a:r>
              <a:rPr lang="tr-TR" altLang="da-DK" b="1" dirty="0" smtClean="0"/>
              <a:t>lags</a:t>
            </a:r>
            <a:endParaRPr lang="tr-TR" altLang="da-DK" b="1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da-DK" altLang="da-DK" b="1" dirty="0"/>
              <a:t> </a:t>
            </a:r>
            <a:r>
              <a:rPr lang="tr-TR" altLang="da-DK" b="1" dirty="0"/>
              <a:t>Your Country </a:t>
            </a:r>
            <a:r>
              <a:rPr lang="en-US" altLang="da-DK" b="1" dirty="0"/>
              <a:t>Name </a:t>
            </a:r>
            <a:r>
              <a:rPr lang="tr-TR" altLang="da-DK" b="1" dirty="0"/>
              <a:t>P</a:t>
            </a:r>
            <a:r>
              <a:rPr lang="en-US" altLang="da-DK" b="1" dirty="0" err="1" smtClean="0"/>
              <a:t>lates</a:t>
            </a:r>
            <a:endParaRPr lang="tr-TR" altLang="da-DK" b="1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da-DK" b="1" dirty="0"/>
              <a:t> Two (2) white garbage bags</a:t>
            </a:r>
            <a:endParaRPr lang="tr-TR" altLang="da-DK" b="1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da-DK" b="1" dirty="0"/>
              <a:t> Clean Up Check List + Floor </a:t>
            </a:r>
            <a:r>
              <a:rPr lang="en-US" altLang="da-DK" b="1" dirty="0" smtClean="0"/>
              <a:t>Plan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3"/>
          <p:cNvSpPr>
            <a:spLocks noChangeArrowheads="1"/>
          </p:cNvSpPr>
          <p:nvPr/>
        </p:nvSpPr>
        <p:spPr bwMode="auto">
          <a:xfrm>
            <a:off x="0" y="0"/>
            <a:ext cx="2590800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a-DK" altLang="da-DK"/>
          </a:p>
        </p:txBody>
      </p:sp>
      <p:sp>
        <p:nvSpPr>
          <p:cNvPr id="63491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3941763"/>
            <a:ext cx="8750300" cy="1828800"/>
          </a:xfrm>
        </p:spPr>
        <p:txBody>
          <a:bodyPr/>
          <a:lstStyle/>
          <a:p>
            <a:pPr eaLnBrk="1" hangingPunct="1"/>
            <a:r>
              <a:rPr lang="en-US" altLang="da-DK" sz="3600" b="1" dirty="0" smtClean="0">
                <a:solidFill>
                  <a:srgbClr val="C00000"/>
                </a:solidFill>
              </a:rPr>
              <a:t>Countries with restaurant stands WITHOUT teen helpers may sign up for a one-hour shift to take out trash or work in the dish wash station</a:t>
            </a:r>
            <a:endParaRPr lang="en-US" altLang="da-DK" b="1" dirty="0" smtClean="0">
              <a:solidFill>
                <a:srgbClr val="C00000"/>
              </a:solidFill>
            </a:endParaRPr>
          </a:p>
        </p:txBody>
      </p:sp>
      <p:sp>
        <p:nvSpPr>
          <p:cNvPr id="63492" name="Text Box 7"/>
          <p:cNvSpPr txBox="1">
            <a:spLocks noChangeArrowheads="1"/>
          </p:cNvSpPr>
          <p:nvPr/>
        </p:nvSpPr>
        <p:spPr bwMode="auto">
          <a:xfrm>
            <a:off x="0" y="2981325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da-DK" sz="3600" b="1" dirty="0" smtClean="0">
                <a:solidFill>
                  <a:schemeClr val="tx2"/>
                </a:solidFill>
              </a:rPr>
              <a:t>Teen Helpers will be clearing the tables</a:t>
            </a:r>
            <a:endParaRPr lang="en-US" altLang="da-DK" sz="3600" b="1" dirty="0">
              <a:solidFill>
                <a:schemeClr val="tx2"/>
              </a:solidFill>
            </a:endParaRPr>
          </a:p>
        </p:txBody>
      </p:sp>
      <p:pic>
        <p:nvPicPr>
          <p:cNvPr id="14347" name="Picture 11" descr="DSC011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" y="9525"/>
            <a:ext cx="3962400" cy="297180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/>
        </p:spPr>
      </p:pic>
      <p:pic>
        <p:nvPicPr>
          <p:cNvPr id="14348" name="Picture 12" descr="DSC011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4925" y="9525"/>
            <a:ext cx="3886200" cy="291465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-228600" y="-304800"/>
            <a:ext cx="9372600" cy="7162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tr-TR" altLang="da-DK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636838"/>
            <a:ext cx="8786812" cy="1212850"/>
          </a:xfrm>
        </p:spPr>
        <p:txBody>
          <a:bodyPr/>
          <a:lstStyle/>
          <a:p>
            <a:pPr eaLnBrk="1" hangingPunct="1"/>
            <a:r>
              <a:rPr lang="en-US" altLang="da-DK" sz="4000" b="1" smtClean="0"/>
              <a:t>How it looks during </a:t>
            </a:r>
            <a:r>
              <a:rPr lang="en-US" altLang="da-DK" sz="4000" b="1" smtClean="0">
                <a:solidFill>
                  <a:srgbClr val="C00000"/>
                </a:solidFill>
              </a:rPr>
              <a:t>‘Rush Hour’</a:t>
            </a:r>
          </a:p>
        </p:txBody>
      </p:sp>
      <p:pic>
        <p:nvPicPr>
          <p:cNvPr id="61444" name="Picture 4" descr="MIC_35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4102100"/>
            <a:ext cx="3962400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lumMod val="20000"/>
                <a:lumOff val="80000"/>
              </a:schemeClr>
            </a:outerShdw>
          </a:effectLst>
        </p:spPr>
      </p:pic>
      <p:pic>
        <p:nvPicPr>
          <p:cNvPr id="64517" name="Picture 5" descr="MIC_352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997450" y="-242888"/>
            <a:ext cx="3967163" cy="2643188"/>
          </a:xfrm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61446" name="Picture 6" descr="MIC_353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-242888"/>
            <a:ext cx="3967163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lumMod val="20000"/>
                <a:lumOff val="80000"/>
              </a:schemeClr>
            </a:outerShdw>
          </a:effectLst>
        </p:spPr>
      </p:pic>
      <p:pic>
        <p:nvPicPr>
          <p:cNvPr id="61447" name="Picture 7" descr="MIC_353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3800" y="4149725"/>
            <a:ext cx="3962400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-26988"/>
            <a:ext cx="7345363" cy="1600201"/>
          </a:xfrm>
        </p:spPr>
        <p:txBody>
          <a:bodyPr/>
          <a:lstStyle/>
          <a:p>
            <a:pPr eaLnBrk="1" hangingPunct="1"/>
            <a:r>
              <a:rPr lang="en-US" altLang="da-DK" sz="3600" b="1" dirty="0" smtClean="0"/>
              <a:t>International Restaurant 2014</a:t>
            </a:r>
            <a:r>
              <a:rPr lang="en-US" altLang="da-DK" sz="3600" dirty="0" smtClean="0"/>
              <a:t/>
            </a:r>
            <a:br>
              <a:rPr lang="en-US" altLang="da-DK" sz="3600" dirty="0" smtClean="0"/>
            </a:br>
            <a:r>
              <a:rPr lang="en-US" altLang="da-DK" sz="2000" dirty="0" smtClean="0">
                <a:cs typeface="Arial" pitchFamily="34" charset="0"/>
              </a:rPr>
              <a:t>Cristina </a:t>
            </a:r>
            <a:r>
              <a:rPr lang="en-US" altLang="da-DK" sz="2000" dirty="0" err="1" smtClean="0">
                <a:cs typeface="Arial" pitchFamily="34" charset="0"/>
              </a:rPr>
              <a:t>Arvanitaki</a:t>
            </a:r>
            <a:r>
              <a:rPr lang="en-US" altLang="da-DK" sz="2000" dirty="0" smtClean="0">
                <a:cs typeface="Arial" pitchFamily="34" charset="0"/>
              </a:rPr>
              <a:t> </a:t>
            </a:r>
            <a:r>
              <a:rPr lang="en-US" altLang="da-DK" sz="2000" dirty="0" smtClean="0"/>
              <a:t>– Int. Restaurant Coordinator</a:t>
            </a:r>
          </a:p>
        </p:txBody>
      </p:sp>
      <p:sp>
        <p:nvSpPr>
          <p:cNvPr id="65539" name="Line 3"/>
          <p:cNvSpPr>
            <a:spLocks noChangeShapeType="1"/>
          </p:cNvSpPr>
          <p:nvPr/>
        </p:nvSpPr>
        <p:spPr bwMode="auto">
          <a:xfrm>
            <a:off x="1981199" y="1295400"/>
            <a:ext cx="6840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ktangel 1"/>
          <p:cNvSpPr/>
          <p:nvPr/>
        </p:nvSpPr>
        <p:spPr>
          <a:xfrm>
            <a:off x="0" y="1814512"/>
            <a:ext cx="435597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1. </a:t>
            </a:r>
            <a:r>
              <a:rPr lang="en-US" sz="2000" dirty="0" err="1" smtClean="0"/>
              <a:t>Åsa</a:t>
            </a:r>
            <a:r>
              <a:rPr lang="en-US" sz="2000" dirty="0" smtClean="0"/>
              <a:t> </a:t>
            </a:r>
            <a:r>
              <a:rPr lang="en-US" sz="2000" dirty="0" err="1"/>
              <a:t>Rogneflåten</a:t>
            </a:r>
            <a:r>
              <a:rPr lang="en-US" sz="2000" dirty="0"/>
              <a:t> </a:t>
            </a:r>
            <a:r>
              <a:rPr lang="en-US" sz="2000" b="1" dirty="0" smtClean="0"/>
              <a:t>Norway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2. Sara </a:t>
            </a:r>
            <a:r>
              <a:rPr lang="en-US" sz="2000" dirty="0" err="1"/>
              <a:t>Mediå</a:t>
            </a:r>
            <a:r>
              <a:rPr lang="en-US" sz="2000" dirty="0"/>
              <a:t> </a:t>
            </a:r>
            <a:r>
              <a:rPr lang="en-US" sz="2000" b="1" dirty="0" smtClean="0"/>
              <a:t>Norway</a:t>
            </a:r>
            <a:endParaRPr lang="en-US" sz="2000" dirty="0"/>
          </a:p>
          <a:p>
            <a:r>
              <a:rPr lang="en-US" sz="2000" dirty="0" smtClean="0"/>
              <a:t>3. Edgars </a:t>
            </a:r>
            <a:r>
              <a:rPr lang="en-US" sz="2000" dirty="0" err="1"/>
              <a:t>Bucens</a:t>
            </a:r>
            <a:r>
              <a:rPr lang="en-US" sz="2000" dirty="0"/>
              <a:t> </a:t>
            </a:r>
            <a:r>
              <a:rPr lang="en-US" sz="2000" b="1" dirty="0"/>
              <a:t>Latvia</a:t>
            </a:r>
            <a:endParaRPr lang="en-US" sz="2000" dirty="0"/>
          </a:p>
          <a:p>
            <a:r>
              <a:rPr lang="en-US" sz="2000" dirty="0" smtClean="0"/>
              <a:t>4. </a:t>
            </a:r>
            <a:r>
              <a:rPr lang="en-US" sz="2000" dirty="0" err="1" smtClean="0"/>
              <a:t>Gorrit</a:t>
            </a:r>
            <a:r>
              <a:rPr lang="en-US" sz="2000" dirty="0" smtClean="0"/>
              <a:t>- </a:t>
            </a:r>
            <a:r>
              <a:rPr lang="en-US" sz="2000" dirty="0" err="1"/>
              <a:t>Cor</a:t>
            </a:r>
            <a:r>
              <a:rPr lang="en-US" sz="2000" dirty="0"/>
              <a:t> </a:t>
            </a:r>
            <a:r>
              <a:rPr lang="en-US" sz="2000" dirty="0" err="1"/>
              <a:t>Lootsma</a:t>
            </a:r>
            <a:r>
              <a:rPr lang="en-US" sz="2000" dirty="0"/>
              <a:t> </a:t>
            </a:r>
            <a:r>
              <a:rPr lang="en-US" sz="2000" b="1" dirty="0" smtClean="0"/>
              <a:t>Netherlands</a:t>
            </a:r>
            <a:endParaRPr lang="en-US" sz="2000" dirty="0"/>
          </a:p>
          <a:p>
            <a:r>
              <a:rPr lang="en-US" sz="2000" dirty="0" smtClean="0"/>
              <a:t>5. Sophie </a:t>
            </a:r>
            <a:r>
              <a:rPr lang="en-US" sz="2000" dirty="0"/>
              <a:t>Summer Beech </a:t>
            </a:r>
            <a:r>
              <a:rPr lang="en-US" sz="2000" b="1" dirty="0"/>
              <a:t>UK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6. Isabel </a:t>
            </a:r>
            <a:r>
              <a:rPr lang="en-US" sz="2000" dirty="0"/>
              <a:t>Emma Cunningham </a:t>
            </a:r>
            <a:r>
              <a:rPr lang="en-US" sz="2000" b="1" dirty="0"/>
              <a:t>UK</a:t>
            </a:r>
            <a:endParaRPr lang="en-US" sz="2000" dirty="0"/>
          </a:p>
          <a:p>
            <a:r>
              <a:rPr lang="en-US" sz="2000" dirty="0" smtClean="0"/>
              <a:t>7. Panagiotis </a:t>
            </a:r>
            <a:r>
              <a:rPr lang="en-US" sz="2000" dirty="0" err="1"/>
              <a:t>Madouros</a:t>
            </a:r>
            <a:r>
              <a:rPr lang="en-US" sz="2000" dirty="0"/>
              <a:t> </a:t>
            </a:r>
            <a:r>
              <a:rPr lang="en-US" sz="2000" b="1" dirty="0"/>
              <a:t>Greece</a:t>
            </a:r>
            <a:endParaRPr lang="en-US" sz="2000" dirty="0"/>
          </a:p>
          <a:p>
            <a:r>
              <a:rPr lang="en-US" sz="2000" dirty="0" smtClean="0"/>
              <a:t>8. Nikolaos </a:t>
            </a:r>
            <a:r>
              <a:rPr lang="en-US" sz="2000" dirty="0" err="1"/>
              <a:t>Akrivos</a:t>
            </a:r>
            <a:r>
              <a:rPr lang="en-US" sz="2000" dirty="0"/>
              <a:t> </a:t>
            </a:r>
            <a:r>
              <a:rPr lang="en-US" sz="2000" b="1" dirty="0"/>
              <a:t>Greece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9. </a:t>
            </a:r>
            <a:r>
              <a:rPr lang="en-US" sz="2000" dirty="0" err="1" smtClean="0"/>
              <a:t>Konstandinos</a:t>
            </a:r>
            <a:r>
              <a:rPr lang="en-US" sz="2000" dirty="0" smtClean="0"/>
              <a:t> </a:t>
            </a:r>
            <a:r>
              <a:rPr lang="en-US" sz="2000" dirty="0" err="1"/>
              <a:t>Tsirigotakis</a:t>
            </a:r>
            <a:r>
              <a:rPr lang="en-US" sz="2000" dirty="0"/>
              <a:t> </a:t>
            </a:r>
            <a:r>
              <a:rPr lang="en-US" sz="2000" b="1" dirty="0"/>
              <a:t>Greece</a:t>
            </a:r>
            <a:endParaRPr lang="en-US" sz="2000" dirty="0"/>
          </a:p>
          <a:p>
            <a:r>
              <a:rPr lang="en-US" sz="2000" dirty="0" smtClean="0"/>
              <a:t>10. Alexandros </a:t>
            </a:r>
            <a:r>
              <a:rPr lang="en-US" sz="2000" dirty="0" err="1"/>
              <a:t>Madouros</a:t>
            </a:r>
            <a:r>
              <a:rPr lang="en-US" sz="2000" dirty="0"/>
              <a:t> </a:t>
            </a:r>
            <a:r>
              <a:rPr lang="en-US" sz="2000" b="1" dirty="0"/>
              <a:t>Greece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65541" name="Tekstboks 3"/>
          <p:cNvSpPr txBox="1">
            <a:spLocks noChangeArrowheads="1"/>
          </p:cNvSpPr>
          <p:nvPr/>
        </p:nvSpPr>
        <p:spPr bwMode="auto">
          <a:xfrm>
            <a:off x="2124075" y="1323975"/>
            <a:ext cx="6048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da-DK" b="1" dirty="0"/>
              <a:t>VOLUNTEERED TEEN HELPER’s</a:t>
            </a:r>
          </a:p>
        </p:txBody>
      </p:sp>
      <p:sp>
        <p:nvSpPr>
          <p:cNvPr id="3" name="Rectangle 2"/>
          <p:cNvSpPr/>
          <p:nvPr/>
        </p:nvSpPr>
        <p:spPr>
          <a:xfrm rot="21262669">
            <a:off x="128726" y="5296203"/>
            <a:ext cx="433965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Thank you Greece!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Rektangel 1"/>
          <p:cNvSpPr/>
          <p:nvPr/>
        </p:nvSpPr>
        <p:spPr>
          <a:xfrm>
            <a:off x="4211960" y="1916832"/>
            <a:ext cx="460923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11</a:t>
            </a:r>
            <a:r>
              <a:rPr lang="en-US" sz="2000" dirty="0" smtClean="0"/>
              <a:t>. Maria </a:t>
            </a:r>
            <a:r>
              <a:rPr lang="en-US" sz="2000" dirty="0" err="1"/>
              <a:t>Mavromanolaki</a:t>
            </a:r>
            <a:r>
              <a:rPr lang="en-US" sz="2000" dirty="0"/>
              <a:t> </a:t>
            </a:r>
            <a:r>
              <a:rPr lang="en-US" sz="2000" b="1" dirty="0"/>
              <a:t>Greece</a:t>
            </a:r>
            <a:endParaRPr lang="en-US" sz="2000" dirty="0"/>
          </a:p>
          <a:p>
            <a:r>
              <a:rPr lang="en-US" sz="2000" dirty="0" smtClean="0"/>
              <a:t>12. Anastasia </a:t>
            </a:r>
            <a:r>
              <a:rPr lang="en-US" sz="2000" dirty="0" err="1"/>
              <a:t>Giannidaki</a:t>
            </a:r>
            <a:r>
              <a:rPr lang="en-US" sz="2000" dirty="0"/>
              <a:t> </a:t>
            </a:r>
            <a:r>
              <a:rPr lang="en-US" sz="2000" b="1" dirty="0"/>
              <a:t>Greece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13. </a:t>
            </a:r>
            <a:r>
              <a:rPr lang="en-US" sz="2000" dirty="0" err="1" smtClean="0"/>
              <a:t>Politimi</a:t>
            </a:r>
            <a:r>
              <a:rPr lang="en-US" sz="2000" dirty="0" smtClean="0"/>
              <a:t> </a:t>
            </a:r>
            <a:r>
              <a:rPr lang="en-US" sz="2000" dirty="0" err="1"/>
              <a:t>Papadimitropoulou</a:t>
            </a:r>
            <a:r>
              <a:rPr lang="en-US" sz="2000" dirty="0"/>
              <a:t> </a:t>
            </a:r>
            <a:r>
              <a:rPr lang="en-US" sz="2000" b="1" dirty="0"/>
              <a:t>Greece</a:t>
            </a:r>
            <a:endParaRPr lang="en-US" sz="2000" dirty="0"/>
          </a:p>
          <a:p>
            <a:r>
              <a:rPr lang="en-US" sz="2000" dirty="0" smtClean="0"/>
              <a:t>14. Sofia </a:t>
            </a:r>
            <a:r>
              <a:rPr lang="en-US" sz="2000" dirty="0" err="1"/>
              <a:t>Dionysopoulou</a:t>
            </a:r>
            <a:r>
              <a:rPr lang="en-US" sz="2000" dirty="0"/>
              <a:t> </a:t>
            </a:r>
            <a:r>
              <a:rPr lang="en-US" sz="2000" b="1" dirty="0"/>
              <a:t>Greece</a:t>
            </a:r>
            <a:endParaRPr lang="en-US" sz="2000" dirty="0"/>
          </a:p>
          <a:p>
            <a:r>
              <a:rPr lang="en-US" sz="2000" dirty="0" smtClean="0"/>
              <a:t>15. </a:t>
            </a:r>
            <a:r>
              <a:rPr lang="en-US" sz="2000" dirty="0" err="1" smtClean="0"/>
              <a:t>Vasiliki</a:t>
            </a:r>
            <a:r>
              <a:rPr lang="en-US" sz="2000" dirty="0" smtClean="0"/>
              <a:t> </a:t>
            </a:r>
            <a:r>
              <a:rPr lang="en-US" sz="2000" dirty="0" err="1"/>
              <a:t>Akrivou</a:t>
            </a:r>
            <a:r>
              <a:rPr lang="en-US" sz="2000" dirty="0"/>
              <a:t> </a:t>
            </a:r>
            <a:r>
              <a:rPr lang="en-US" sz="2000" b="1" dirty="0" smtClean="0"/>
              <a:t>Greece</a:t>
            </a:r>
          </a:p>
          <a:p>
            <a:r>
              <a:rPr lang="en-US" sz="2000" dirty="0" smtClean="0"/>
              <a:t>16. </a:t>
            </a:r>
            <a:r>
              <a:rPr lang="en-US" sz="2000" dirty="0" err="1" smtClean="0"/>
              <a:t>Adamantia</a:t>
            </a:r>
            <a:r>
              <a:rPr lang="en-US" sz="2000" dirty="0" smtClean="0"/>
              <a:t> </a:t>
            </a:r>
            <a:r>
              <a:rPr lang="en-US" sz="2000" dirty="0" err="1"/>
              <a:t>Aimilia</a:t>
            </a:r>
            <a:r>
              <a:rPr lang="en-US" sz="2000" dirty="0"/>
              <a:t> </a:t>
            </a:r>
            <a:r>
              <a:rPr lang="en-US" sz="2000" dirty="0" err="1"/>
              <a:t>Dimitrakopoulou</a:t>
            </a:r>
            <a:r>
              <a:rPr lang="en-US" sz="2000" dirty="0"/>
              <a:t> </a:t>
            </a:r>
            <a:r>
              <a:rPr lang="en-US" sz="2000" b="1" dirty="0" smtClean="0"/>
              <a:t>Greece</a:t>
            </a:r>
            <a:endParaRPr lang="en-US" sz="2000" b="1" dirty="0"/>
          </a:p>
          <a:p>
            <a:r>
              <a:rPr lang="en-US" sz="2000" dirty="0" smtClean="0"/>
              <a:t>17. Natalia </a:t>
            </a:r>
            <a:r>
              <a:rPr lang="en-US" sz="2000" dirty="0" err="1"/>
              <a:t>Dimitrakopoulou</a:t>
            </a:r>
            <a:r>
              <a:rPr lang="en-US" sz="2000" dirty="0"/>
              <a:t> </a:t>
            </a:r>
            <a:r>
              <a:rPr lang="en-US" sz="2000" b="1" dirty="0" smtClean="0"/>
              <a:t>Greece</a:t>
            </a:r>
            <a:endParaRPr lang="en-US" sz="2000" dirty="0"/>
          </a:p>
          <a:p>
            <a:r>
              <a:rPr lang="en-US" sz="2000" dirty="0" smtClean="0"/>
              <a:t>18. Daniels </a:t>
            </a:r>
            <a:r>
              <a:rPr lang="en-US" sz="2000" dirty="0" err="1"/>
              <a:t>Raugevicus</a:t>
            </a:r>
            <a:r>
              <a:rPr lang="en-US" sz="2000" dirty="0"/>
              <a:t> </a:t>
            </a:r>
            <a:r>
              <a:rPr lang="en-US" sz="2000" b="1" dirty="0"/>
              <a:t>Latvia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NORMAL NATO SIGN-IN PRIVILEGES ARE SUSPENDED DURING THE BAZAAR WEEKEND</a:t>
            </a:r>
          </a:p>
          <a:p>
            <a:r>
              <a:rPr lang="en-US" sz="2800" dirty="0" smtClean="0"/>
              <a:t>PRESENT PROPER ID WITH PASS</a:t>
            </a:r>
          </a:p>
          <a:p>
            <a:r>
              <a:rPr lang="en-US" sz="2800" dirty="0" smtClean="0"/>
              <a:t>REPORT LOST PASSES IMMEDIATELY</a:t>
            </a:r>
          </a:p>
          <a:p>
            <a:r>
              <a:rPr lang="en-US" sz="2800" dirty="0" smtClean="0"/>
              <a:t>SHARE THIS INFORMATION WITH YOUR GUESTS AND HELPERS </a:t>
            </a:r>
            <a:r>
              <a:rPr lang="en-US" sz="2800" dirty="0" smtClean="0">
                <a:sym typeface="Wingdings" panose="05000000000000000000" pitchFamily="2" charset="2"/>
              </a:rPr>
              <a:t></a:t>
            </a:r>
            <a:endParaRPr lang="en-US" sz="2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9923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5057" t="22266" r="34504" b="4805"/>
          <a:stretch/>
        </p:blipFill>
        <p:spPr>
          <a:xfrm>
            <a:off x="2627784" y="116632"/>
            <a:ext cx="4536504" cy="5856214"/>
          </a:xfrm>
          <a:prstGeom prst="rect">
            <a:avLst/>
          </a:prstGeom>
        </p:spPr>
      </p:pic>
      <p:sp>
        <p:nvSpPr>
          <p:cNvPr id="35843" name="Afrundet rektangel 1"/>
          <p:cNvSpPr>
            <a:spLocks noChangeArrowheads="1"/>
          </p:cNvSpPr>
          <p:nvPr/>
        </p:nvSpPr>
        <p:spPr bwMode="auto">
          <a:xfrm>
            <a:off x="2987824" y="332656"/>
            <a:ext cx="3672408" cy="576709"/>
          </a:xfrm>
          <a:prstGeom prst="roundRect">
            <a:avLst>
              <a:gd name="adj" fmla="val 16667"/>
            </a:avLst>
          </a:prstGeom>
          <a:solidFill>
            <a:srgbClr val="FFFF00">
              <a:alpha val="43137"/>
            </a:srgbClr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36481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772400" cy="1143000"/>
          </a:xfrm>
        </p:spPr>
        <p:txBody>
          <a:bodyPr/>
          <a:lstStyle/>
          <a:p>
            <a:r>
              <a:rPr lang="en-US" dirty="0" smtClean="0"/>
              <a:t>Restaurant Stand Clean-Up Checklist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899592" y="1484784"/>
            <a:ext cx="7772400" cy="4114800"/>
          </a:xfrm>
        </p:spPr>
        <p:txBody>
          <a:bodyPr/>
          <a:lstStyle/>
          <a:p>
            <a:pPr lvl="0">
              <a:buFont typeface="Wingdings" panose="05000000000000000000" pitchFamily="2" charset="2"/>
              <a:buChar char="ü"/>
            </a:pPr>
            <a:endParaRPr lang="en-US" sz="2400" dirty="0" smtClean="0"/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400" dirty="0" smtClean="0"/>
              <a:t>Cleaned </a:t>
            </a:r>
            <a:r>
              <a:rPr lang="en-US" sz="2400" dirty="0"/>
              <a:t>cooking </a:t>
            </a:r>
            <a:r>
              <a:rPr lang="en-US" sz="2400" dirty="0" smtClean="0"/>
              <a:t>area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en-US" sz="2400" dirty="0"/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400" dirty="0"/>
              <a:t>Returned all borrowed cooking </a:t>
            </a:r>
            <a:r>
              <a:rPr lang="en-US" sz="2400" dirty="0" smtClean="0"/>
              <a:t>utensils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en-US" sz="2400" dirty="0"/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400" dirty="0"/>
              <a:t>Cleared and cleaned tables used for your stand with wet towels or sponges</a:t>
            </a:r>
            <a:r>
              <a:rPr lang="en-US" sz="2400" dirty="0" smtClean="0"/>
              <a:t>.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en-US" sz="2400" dirty="0"/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400" dirty="0"/>
              <a:t>Cleared and cleaned restaurant tables with wet towels or sponges. 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0602520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772400" cy="1143000"/>
          </a:xfrm>
        </p:spPr>
        <p:txBody>
          <a:bodyPr/>
          <a:lstStyle/>
          <a:p>
            <a:r>
              <a:rPr lang="en-US" dirty="0" smtClean="0"/>
              <a:t>Restaurant Stand Clean-Up Checklist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611560" y="1772816"/>
            <a:ext cx="7772400" cy="4114800"/>
          </a:xfrm>
        </p:spPr>
        <p:txBody>
          <a:bodyPr/>
          <a:lstStyle/>
          <a:p>
            <a:pPr lvl="0">
              <a:buFont typeface="Wingdings" panose="05000000000000000000" pitchFamily="2" charset="2"/>
              <a:buChar char="ü"/>
            </a:pPr>
            <a:r>
              <a:rPr lang="en-US" sz="2400" dirty="0" smtClean="0"/>
              <a:t>Took </a:t>
            </a:r>
            <a:r>
              <a:rPr lang="en-US" sz="2400" dirty="0"/>
              <a:t>all garbage to designated garbage </a:t>
            </a:r>
            <a:r>
              <a:rPr lang="en-US" sz="2400" dirty="0" smtClean="0"/>
              <a:t>dumpsters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en-US" sz="22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Swept floor around your tables (please bring a broom and dustpan</a:t>
            </a:r>
            <a:r>
              <a:rPr lang="en-US" sz="2400" dirty="0" smtClean="0"/>
              <a:t>).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400" dirty="0"/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400" dirty="0" smtClean="0"/>
              <a:t>Waited </a:t>
            </a:r>
            <a:r>
              <a:rPr lang="en-US" sz="2400" dirty="0"/>
              <a:t>for sign off below from NCB Board Member before leaving for the day</a:t>
            </a:r>
            <a:r>
              <a:rPr lang="en-US" sz="2400" dirty="0" smtClean="0"/>
              <a:t>.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en-US" sz="2400" dirty="0"/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400" dirty="0"/>
              <a:t>Returned Name Plates to NCB Information Desk in front of the </a:t>
            </a:r>
            <a:r>
              <a:rPr lang="en-US" sz="2400" dirty="0" err="1"/>
              <a:t>Luns</a:t>
            </a:r>
            <a:r>
              <a:rPr lang="en-US" sz="2400" dirty="0"/>
              <a:t> theatre             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57219286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 descr="children_play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88" y="2943225"/>
            <a:ext cx="4437062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Rectangle 2"/>
          <p:cNvSpPr>
            <a:spLocks noChangeArrowheads="1"/>
          </p:cNvSpPr>
          <p:nvPr/>
        </p:nvSpPr>
        <p:spPr bwMode="auto">
          <a:xfrm>
            <a:off x="2633663" y="6319838"/>
            <a:ext cx="51816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da-DK" altLang="da-DK">
              <a:cs typeface="Arial" pitchFamily="34" charset="0"/>
            </a:endParaRP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title"/>
          </p:nvPr>
        </p:nvSpPr>
        <p:spPr>
          <a:xfrm>
            <a:off x="1260475" y="44450"/>
            <a:ext cx="7883525" cy="1655763"/>
          </a:xfrm>
        </p:spPr>
        <p:txBody>
          <a:bodyPr/>
          <a:lstStyle/>
          <a:p>
            <a:pPr eaLnBrk="1" hangingPunct="1"/>
            <a:r>
              <a:rPr lang="en-US" altLang="da-DK" sz="3200" b="1" smtClean="0">
                <a:solidFill>
                  <a:schemeClr val="tx1"/>
                </a:solidFill>
              </a:rPr>
              <a:t>CHILDREN IN THE KITCHEN AREA</a:t>
            </a:r>
          </a:p>
        </p:txBody>
      </p:sp>
      <p:sp>
        <p:nvSpPr>
          <p:cNvPr id="66565" name="Rektangel 1"/>
          <p:cNvSpPr>
            <a:spLocks noChangeArrowheads="1"/>
          </p:cNvSpPr>
          <p:nvPr/>
        </p:nvSpPr>
        <p:spPr bwMode="auto">
          <a:xfrm>
            <a:off x="1908175" y="1773238"/>
            <a:ext cx="66960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da-DK" sz="2800" b="1" dirty="0" smtClean="0"/>
              <a:t>For </a:t>
            </a:r>
            <a:r>
              <a:rPr lang="en-US" altLang="da-DK" sz="2800" b="1" dirty="0"/>
              <a:t>security reasons </a:t>
            </a:r>
            <a:r>
              <a:rPr lang="en-US" altLang="da-DK" sz="2800" b="1" i="1" dirty="0"/>
              <a:t>children under </a:t>
            </a:r>
            <a:r>
              <a:rPr lang="en-US" altLang="da-DK" sz="2800" b="1" dirty="0"/>
              <a:t>the age of sixteen (</a:t>
            </a:r>
            <a:r>
              <a:rPr lang="en-US" altLang="da-DK" sz="2800" b="1" i="1" dirty="0">
                <a:solidFill>
                  <a:srgbClr val="CC0000"/>
                </a:solidFill>
              </a:rPr>
              <a:t>16</a:t>
            </a:r>
            <a:r>
              <a:rPr lang="en-US" altLang="da-DK" sz="2800" b="1" dirty="0"/>
              <a:t>) years are </a:t>
            </a:r>
            <a:r>
              <a:rPr lang="en-US" altLang="da-DK" sz="2800" b="1" dirty="0">
                <a:solidFill>
                  <a:srgbClr val="CC0000"/>
                </a:solidFill>
              </a:rPr>
              <a:t>NOT</a:t>
            </a:r>
            <a:r>
              <a:rPr lang="en-US" altLang="da-DK" sz="2800" b="1" dirty="0"/>
              <a:t> allowed in the kitchen area!</a:t>
            </a:r>
            <a:endParaRPr lang="da-DK" altLang="da-DK" sz="2800" b="1" dirty="0"/>
          </a:p>
        </p:txBody>
      </p:sp>
      <p:sp>
        <p:nvSpPr>
          <p:cNvPr id="66566" name="Line 7"/>
          <p:cNvSpPr>
            <a:spLocks noChangeShapeType="1"/>
          </p:cNvSpPr>
          <p:nvPr/>
        </p:nvSpPr>
        <p:spPr bwMode="auto">
          <a:xfrm>
            <a:off x="1820863" y="1438275"/>
            <a:ext cx="6808787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7" name="Rektangel 1"/>
          <p:cNvSpPr>
            <a:spLocks noChangeArrowheads="1"/>
          </p:cNvSpPr>
          <p:nvPr/>
        </p:nvSpPr>
        <p:spPr bwMode="auto">
          <a:xfrm>
            <a:off x="1681163" y="6302375"/>
            <a:ext cx="66960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da-DK" sz="2800" b="1">
                <a:solidFill>
                  <a:srgbClr val="C00000"/>
                </a:solidFill>
              </a:rPr>
              <a:t>NO EXCEPTIONS !</a:t>
            </a:r>
            <a:endParaRPr lang="da-DK" altLang="da-DK" sz="28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type="title"/>
          </p:nvPr>
        </p:nvSpPr>
        <p:spPr>
          <a:xfrm>
            <a:off x="915988" y="635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da-DK" sz="3600" b="1" smtClean="0"/>
              <a:t>Donating Leftover Food</a:t>
            </a:r>
            <a:r>
              <a:rPr lang="en-US" altLang="da-DK" sz="3600" b="1" smtClean="0">
                <a:solidFill>
                  <a:schemeClr val="bg1"/>
                </a:solidFill>
              </a:rPr>
              <a:t/>
            </a:r>
            <a:br>
              <a:rPr lang="en-US" altLang="da-DK" sz="3600" b="1" smtClean="0">
                <a:solidFill>
                  <a:schemeClr val="bg1"/>
                </a:solidFill>
              </a:rPr>
            </a:br>
            <a:r>
              <a:rPr lang="en-US" altLang="da-DK" sz="3600" b="1" smtClean="0"/>
              <a:t>Pick Up at 16:30h</a:t>
            </a:r>
          </a:p>
        </p:txBody>
      </p:sp>
      <p:pic>
        <p:nvPicPr>
          <p:cNvPr id="67587" name="Picture 4" descr="samaritai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1341438"/>
            <a:ext cx="6697663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5"/>
          <p:cNvSpPr>
            <a:spLocks noChangeArrowheads="1"/>
          </p:cNvSpPr>
          <p:nvPr/>
        </p:nvSpPr>
        <p:spPr bwMode="auto">
          <a:xfrm>
            <a:off x="0" y="0"/>
            <a:ext cx="9144000" cy="16764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a-DK" altLang="da-DK"/>
          </a:p>
        </p:txBody>
      </p:sp>
      <p:pic>
        <p:nvPicPr>
          <p:cNvPr id="68611" name="Picture 2" descr="Crowd Of People"/>
          <p:cNvPicPr>
            <a:picLocks noChangeAspect="1" noChangeArrowheads="1"/>
          </p:cNvPicPr>
          <p:nvPr/>
        </p:nvPicPr>
        <p:blipFill>
          <a:blip r:embed="rId3" cstate="print"/>
          <a:srcRect t="37289" b="10745"/>
          <a:stretch>
            <a:fillRect/>
          </a:stretch>
        </p:blipFill>
        <p:spPr bwMode="auto">
          <a:xfrm>
            <a:off x="0" y="1522413"/>
            <a:ext cx="9144000" cy="533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Text Box 3"/>
          <p:cNvSpPr txBox="1">
            <a:spLocks noChangeArrowheads="1"/>
          </p:cNvSpPr>
          <p:nvPr/>
        </p:nvSpPr>
        <p:spPr bwMode="auto">
          <a:xfrm>
            <a:off x="0" y="26035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da-DK" sz="3200" b="1">
                <a:solidFill>
                  <a:srgbClr val="CC0066"/>
                </a:solidFill>
              </a:rPr>
              <a:t>FINAL INTERNATIONAL RESTAURANT </a:t>
            </a:r>
          </a:p>
          <a:p>
            <a:pPr algn="ctr"/>
            <a:r>
              <a:rPr lang="en-US" altLang="da-DK" sz="3200" b="1">
                <a:solidFill>
                  <a:srgbClr val="CC0066"/>
                </a:solidFill>
              </a:rPr>
              <a:t>COORDINATION MEETING</a:t>
            </a:r>
          </a:p>
        </p:txBody>
      </p:sp>
      <p:sp>
        <p:nvSpPr>
          <p:cNvPr id="68613" name="Text Box 4"/>
          <p:cNvSpPr txBox="1">
            <a:spLocks noChangeArrowheads="1"/>
          </p:cNvSpPr>
          <p:nvPr/>
        </p:nvSpPr>
        <p:spPr bwMode="auto">
          <a:xfrm>
            <a:off x="608013" y="3529013"/>
            <a:ext cx="79914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da-DK" sz="2800" b="1" dirty="0" smtClean="0">
                <a:solidFill>
                  <a:schemeClr val="tx2"/>
                </a:solidFill>
              </a:rPr>
              <a:t>13 </a:t>
            </a:r>
            <a:r>
              <a:rPr lang="en-US" altLang="da-DK" sz="2800" b="1" dirty="0">
                <a:solidFill>
                  <a:schemeClr val="tx2"/>
                </a:solidFill>
              </a:rPr>
              <a:t>November </a:t>
            </a:r>
            <a:r>
              <a:rPr lang="en-US" altLang="da-DK" sz="2800" b="1" dirty="0" smtClean="0">
                <a:solidFill>
                  <a:schemeClr val="tx2"/>
                </a:solidFill>
              </a:rPr>
              <a:t>2014 </a:t>
            </a:r>
            <a:r>
              <a:rPr lang="en-US" altLang="da-DK" sz="2800" b="1" dirty="0">
                <a:solidFill>
                  <a:schemeClr val="tx2"/>
                </a:solidFill>
              </a:rPr>
              <a:t>at </a:t>
            </a:r>
            <a:r>
              <a:rPr lang="en-US" altLang="da-DK" sz="2800" b="1" dirty="0" smtClean="0">
                <a:solidFill>
                  <a:schemeClr val="tx2"/>
                </a:solidFill>
              </a:rPr>
              <a:t>15.00h in NATO Self Service Restaurant </a:t>
            </a:r>
            <a:r>
              <a:rPr lang="en-US" altLang="da-DK" sz="2800" b="1" dirty="0">
                <a:solidFill>
                  <a:schemeClr val="tx2"/>
                </a:solidFill>
              </a:rPr>
              <a:t>with Chef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7" name="Rectangle 3"/>
          <p:cNvSpPr>
            <a:spLocks noGrp="1" noChangeArrowheads="1"/>
          </p:cNvSpPr>
          <p:nvPr>
            <p:ph type="title"/>
          </p:nvPr>
        </p:nvSpPr>
        <p:spPr>
          <a:xfrm>
            <a:off x="1886674" y="6351"/>
            <a:ext cx="6430239" cy="1118394"/>
          </a:xfrm>
        </p:spPr>
        <p:txBody>
          <a:bodyPr/>
          <a:lstStyle/>
          <a:p>
            <a:pPr>
              <a:defRPr/>
            </a:pPr>
            <a:r>
              <a:rPr lang="en-GB" sz="3600" b="1" dirty="0" smtClean="0">
                <a:latin typeface="+mn-lt"/>
              </a:rPr>
              <a:t>Sponsors &amp; Events</a:t>
            </a:r>
            <a:r>
              <a:rPr lang="en-GB" sz="2800" b="1" dirty="0">
                <a:solidFill>
                  <a:schemeClr val="accent2"/>
                </a:solidFill>
                <a:latin typeface="+mn-lt"/>
              </a:rPr>
              <a:t/>
            </a:r>
            <a:br>
              <a:rPr lang="en-GB" sz="2800" b="1" dirty="0">
                <a:solidFill>
                  <a:schemeClr val="accent2"/>
                </a:solidFill>
                <a:latin typeface="+mn-lt"/>
              </a:rPr>
            </a:br>
            <a:r>
              <a:rPr lang="en-GB" sz="2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dirty="0">
                <a:solidFill>
                  <a:schemeClr val="accent2"/>
                </a:solidFill>
              </a:rPr>
              <a:t>Dionysia Leolei, </a:t>
            </a:r>
            <a:r>
              <a:rPr lang="en-US" sz="2000" dirty="0" smtClean="0">
                <a:solidFill>
                  <a:schemeClr val="accent2"/>
                </a:solidFill>
              </a:rPr>
              <a:t>Sponsors &amp; Event Coordinator</a:t>
            </a:r>
            <a:endParaRPr lang="en-US" sz="2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3011" name="Line 5"/>
          <p:cNvSpPr>
            <a:spLocks noChangeShapeType="1"/>
          </p:cNvSpPr>
          <p:nvPr/>
        </p:nvSpPr>
        <p:spPr bwMode="auto">
          <a:xfrm>
            <a:off x="1828800" y="1052736"/>
            <a:ext cx="6516688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Ορθογώνιο 2"/>
          <p:cNvSpPr/>
          <p:nvPr/>
        </p:nvSpPr>
        <p:spPr bwMode="auto">
          <a:xfrm>
            <a:off x="827584" y="980728"/>
            <a:ext cx="7992888" cy="50405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u="sng" dirty="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Sponsor Stands </a:t>
            </a:r>
            <a:r>
              <a:rPr lang="en-US" sz="3600" u="sng" dirty="0" err="1" smtClean="0">
                <a:solidFill>
                  <a:srgbClr val="FF0000"/>
                </a:solidFill>
                <a:latin typeface="Century Schoolbook" panose="02040604050505020304" pitchFamily="18" charset="0"/>
              </a:rPr>
              <a:t>NCB</a:t>
            </a:r>
            <a:r>
              <a:rPr lang="en-US" sz="3600" u="sng" dirty="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 2014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76" y="1851608"/>
            <a:ext cx="2290054" cy="754254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039" y="1844824"/>
            <a:ext cx="2954155" cy="754253"/>
          </a:xfrm>
          <a:prstGeom prst="rect">
            <a:avLst/>
          </a:prstGeom>
        </p:spPr>
      </p:pic>
      <p:pic>
        <p:nvPicPr>
          <p:cNvPr id="16" name="Εικόνα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797152"/>
            <a:ext cx="2016685" cy="6198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157" y="3002796"/>
            <a:ext cx="1394130" cy="132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Εικόνα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76" y="4914213"/>
            <a:ext cx="2000404" cy="502804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574" y="3002796"/>
            <a:ext cx="1200208" cy="11970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904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7" name="Rectangle 3"/>
          <p:cNvSpPr>
            <a:spLocks noGrp="1" noChangeArrowheads="1"/>
          </p:cNvSpPr>
          <p:nvPr>
            <p:ph type="title"/>
          </p:nvPr>
        </p:nvSpPr>
        <p:spPr>
          <a:xfrm>
            <a:off x="1886674" y="6351"/>
            <a:ext cx="6430239" cy="1118394"/>
          </a:xfrm>
        </p:spPr>
        <p:txBody>
          <a:bodyPr/>
          <a:lstStyle/>
          <a:p>
            <a:pPr>
              <a:defRPr/>
            </a:pPr>
            <a:r>
              <a:rPr lang="en-GB" sz="3600" b="1" dirty="0" smtClean="0">
                <a:latin typeface="+mn-lt"/>
              </a:rPr>
              <a:t>Sponsors &amp; Events</a:t>
            </a:r>
            <a:r>
              <a:rPr lang="en-GB" sz="2800" b="1" dirty="0">
                <a:solidFill>
                  <a:schemeClr val="accent2"/>
                </a:solidFill>
                <a:latin typeface="+mn-lt"/>
              </a:rPr>
              <a:t/>
            </a:r>
            <a:br>
              <a:rPr lang="en-GB" sz="2800" b="1" dirty="0">
                <a:solidFill>
                  <a:schemeClr val="accent2"/>
                </a:solidFill>
                <a:latin typeface="+mn-lt"/>
              </a:rPr>
            </a:br>
            <a:r>
              <a:rPr lang="en-GB" sz="2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dirty="0">
                <a:solidFill>
                  <a:schemeClr val="accent2"/>
                </a:solidFill>
              </a:rPr>
              <a:t>Dionysia Leolei, </a:t>
            </a:r>
            <a:r>
              <a:rPr lang="en-US" sz="2000" dirty="0" smtClean="0">
                <a:solidFill>
                  <a:schemeClr val="accent2"/>
                </a:solidFill>
              </a:rPr>
              <a:t>Sponsors &amp; Event Coordinator</a:t>
            </a:r>
            <a:endParaRPr lang="en-US" sz="2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3011" name="Line 5"/>
          <p:cNvSpPr>
            <a:spLocks noChangeShapeType="1"/>
          </p:cNvSpPr>
          <p:nvPr/>
        </p:nvSpPr>
        <p:spPr bwMode="auto">
          <a:xfrm>
            <a:off x="1828800" y="1052736"/>
            <a:ext cx="6516688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Ορθογώνιο 2"/>
          <p:cNvSpPr/>
          <p:nvPr/>
        </p:nvSpPr>
        <p:spPr bwMode="auto">
          <a:xfrm>
            <a:off x="827584" y="980728"/>
            <a:ext cx="7992888" cy="50405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2882" t="21239" r="8492" b="6859"/>
          <a:stretch/>
        </p:blipFill>
        <p:spPr>
          <a:xfrm>
            <a:off x="212239" y="1412776"/>
            <a:ext cx="8928993" cy="50405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619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7" name="Rectangle 3"/>
          <p:cNvSpPr>
            <a:spLocks noGrp="1" noChangeArrowheads="1"/>
          </p:cNvSpPr>
          <p:nvPr>
            <p:ph type="title"/>
          </p:nvPr>
        </p:nvSpPr>
        <p:spPr>
          <a:xfrm>
            <a:off x="1886674" y="6351"/>
            <a:ext cx="6430239" cy="1118394"/>
          </a:xfrm>
        </p:spPr>
        <p:txBody>
          <a:bodyPr/>
          <a:lstStyle/>
          <a:p>
            <a:pPr>
              <a:defRPr/>
            </a:pPr>
            <a:r>
              <a:rPr lang="en-GB" sz="3600" b="1" dirty="0" smtClean="0">
                <a:latin typeface="+mn-lt"/>
              </a:rPr>
              <a:t>Sponsors &amp; Events</a:t>
            </a:r>
            <a:r>
              <a:rPr lang="en-GB" sz="2800" b="1" dirty="0">
                <a:solidFill>
                  <a:schemeClr val="accent2"/>
                </a:solidFill>
                <a:latin typeface="+mn-lt"/>
              </a:rPr>
              <a:t/>
            </a:r>
            <a:br>
              <a:rPr lang="en-GB" sz="2800" b="1" dirty="0">
                <a:solidFill>
                  <a:schemeClr val="accent2"/>
                </a:solidFill>
                <a:latin typeface="+mn-lt"/>
              </a:rPr>
            </a:br>
            <a:r>
              <a:rPr lang="en-GB" sz="2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dirty="0">
                <a:solidFill>
                  <a:schemeClr val="accent2"/>
                </a:solidFill>
              </a:rPr>
              <a:t>Dionysia Leolei, </a:t>
            </a:r>
            <a:r>
              <a:rPr lang="en-US" sz="2000" dirty="0" smtClean="0">
                <a:solidFill>
                  <a:schemeClr val="accent2"/>
                </a:solidFill>
              </a:rPr>
              <a:t>Sponsors &amp; Event Coordinator</a:t>
            </a:r>
            <a:endParaRPr lang="en-US" sz="2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3011" name="Line 5"/>
          <p:cNvSpPr>
            <a:spLocks noChangeShapeType="1"/>
          </p:cNvSpPr>
          <p:nvPr/>
        </p:nvSpPr>
        <p:spPr bwMode="auto">
          <a:xfrm>
            <a:off x="1828800" y="1052736"/>
            <a:ext cx="6516688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Ορθογώνιο 2"/>
          <p:cNvSpPr/>
          <p:nvPr/>
        </p:nvSpPr>
        <p:spPr bwMode="auto">
          <a:xfrm>
            <a:off x="827584" y="980728"/>
            <a:ext cx="7992888" cy="50405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22377"/>
            <a:ext cx="2593617" cy="10400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925495"/>
            <a:ext cx="2844790" cy="9369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3356992"/>
            <a:ext cx="8064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Sponsor Stand </a:t>
            </a:r>
            <a:r>
              <a:rPr lang="en-US" dirty="0" smtClean="0">
                <a:solidFill>
                  <a:srgbClr val="FF0000"/>
                </a:solidFill>
              </a:rPr>
              <a:t>Nr. 1</a:t>
            </a:r>
          </a:p>
          <a:p>
            <a:pPr algn="ctr"/>
            <a:endParaRPr lang="en-US" i="1" u="sng" dirty="0" smtClean="0"/>
          </a:p>
          <a:p>
            <a:pPr algn="ctr"/>
            <a:r>
              <a:rPr lang="en-US" sz="3200" i="1" u="sng" dirty="0" smtClean="0">
                <a:latin typeface="Book Antiqua" panose="02040602050305030304" pitchFamily="18" charset="0"/>
              </a:rPr>
              <a:t>Press Hall </a:t>
            </a:r>
          </a:p>
          <a:p>
            <a:pPr algn="ctr"/>
            <a:r>
              <a:rPr lang="en-US" sz="3200" i="1" u="sng" dirty="0" smtClean="0">
                <a:latin typeface="Book Antiqua" panose="02040602050305030304" pitchFamily="18" charset="0"/>
              </a:rPr>
              <a:t>Just in front of </a:t>
            </a:r>
            <a:r>
              <a:rPr lang="en-US" sz="3200" i="1" u="sng" dirty="0" err="1" smtClean="0">
                <a:latin typeface="Book Antiqua" panose="02040602050305030304" pitchFamily="18" charset="0"/>
              </a:rPr>
              <a:t>ING</a:t>
            </a:r>
            <a:endParaRPr lang="en-US" sz="3200" i="1" u="sng" dirty="0" smtClean="0">
              <a:latin typeface="Book Antiqua" panose="0204060205030503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542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7" name="Rectangle 3"/>
          <p:cNvSpPr>
            <a:spLocks noGrp="1" noChangeArrowheads="1"/>
          </p:cNvSpPr>
          <p:nvPr>
            <p:ph type="title"/>
          </p:nvPr>
        </p:nvSpPr>
        <p:spPr>
          <a:xfrm>
            <a:off x="1886674" y="6351"/>
            <a:ext cx="6430239" cy="1118394"/>
          </a:xfrm>
        </p:spPr>
        <p:txBody>
          <a:bodyPr/>
          <a:lstStyle/>
          <a:p>
            <a:pPr>
              <a:defRPr/>
            </a:pPr>
            <a:r>
              <a:rPr lang="en-GB" sz="3600" b="1" dirty="0" smtClean="0">
                <a:latin typeface="+mn-lt"/>
              </a:rPr>
              <a:t>Sponsors &amp; Events</a:t>
            </a:r>
            <a:r>
              <a:rPr lang="en-GB" sz="2800" b="1" dirty="0">
                <a:solidFill>
                  <a:schemeClr val="accent2"/>
                </a:solidFill>
                <a:latin typeface="+mn-lt"/>
              </a:rPr>
              <a:t/>
            </a:r>
            <a:br>
              <a:rPr lang="en-GB" sz="2800" b="1" dirty="0">
                <a:solidFill>
                  <a:schemeClr val="accent2"/>
                </a:solidFill>
                <a:latin typeface="+mn-lt"/>
              </a:rPr>
            </a:br>
            <a:r>
              <a:rPr lang="en-GB" sz="2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dirty="0">
                <a:solidFill>
                  <a:schemeClr val="accent2"/>
                </a:solidFill>
              </a:rPr>
              <a:t>Dionysia Leolei, </a:t>
            </a:r>
            <a:r>
              <a:rPr lang="en-US" sz="2000" dirty="0" smtClean="0">
                <a:solidFill>
                  <a:schemeClr val="accent2"/>
                </a:solidFill>
              </a:rPr>
              <a:t>Sponsors &amp; Event Coordinator</a:t>
            </a:r>
            <a:endParaRPr lang="en-US" sz="2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3011" name="Line 5"/>
          <p:cNvSpPr>
            <a:spLocks noChangeShapeType="1"/>
          </p:cNvSpPr>
          <p:nvPr/>
        </p:nvSpPr>
        <p:spPr bwMode="auto">
          <a:xfrm>
            <a:off x="1828800" y="1052736"/>
            <a:ext cx="6516688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Ορθογώνιο 2"/>
          <p:cNvSpPr/>
          <p:nvPr/>
        </p:nvSpPr>
        <p:spPr bwMode="auto">
          <a:xfrm>
            <a:off x="827584" y="980728"/>
            <a:ext cx="7992888" cy="50405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pic>
        <p:nvPicPr>
          <p:cNvPr id="13" name="Εικόνα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13" y="2159471"/>
            <a:ext cx="3201457" cy="817394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031" y="2090727"/>
            <a:ext cx="2594416" cy="1040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8" name="TextBox 7"/>
          <p:cNvSpPr txBox="1"/>
          <p:nvPr/>
        </p:nvSpPr>
        <p:spPr>
          <a:xfrm>
            <a:off x="611560" y="3356992"/>
            <a:ext cx="8064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Sponsor Stand </a:t>
            </a:r>
            <a:r>
              <a:rPr lang="en-US" dirty="0" smtClean="0">
                <a:solidFill>
                  <a:srgbClr val="FF0000"/>
                </a:solidFill>
              </a:rPr>
              <a:t>Nr. 2</a:t>
            </a:r>
          </a:p>
          <a:p>
            <a:pPr algn="ctr"/>
            <a:endParaRPr lang="en-US" i="1" u="sng" dirty="0" smtClean="0"/>
          </a:p>
          <a:p>
            <a:pPr algn="ctr"/>
            <a:r>
              <a:rPr lang="en-US" sz="3200" i="1" u="sng" dirty="0" smtClean="0">
                <a:latin typeface="Book Antiqua" panose="02040602050305030304" pitchFamily="18" charset="0"/>
              </a:rPr>
              <a:t>Next to Finland </a:t>
            </a:r>
          </a:p>
          <a:p>
            <a:pPr algn="ctr"/>
            <a:r>
              <a:rPr lang="en-US" sz="3200" i="1" u="sng" dirty="0" smtClean="0">
                <a:latin typeface="Book Antiqua" panose="02040602050305030304" pitchFamily="18" charset="0"/>
              </a:rPr>
              <a:t>Room behind the stage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77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a-DK" sz="3600" b="1" dirty="0">
                <a:solidFill>
                  <a:srgbClr val="000080"/>
                </a:solidFill>
              </a:rPr>
              <a:t>Invitations &amp; Passes</a:t>
            </a:r>
            <a:br>
              <a:rPr lang="en-US" altLang="da-DK" sz="3600" b="1" dirty="0">
                <a:solidFill>
                  <a:srgbClr val="000080"/>
                </a:solidFill>
              </a:rPr>
            </a:br>
            <a:r>
              <a:rPr lang="en-US" altLang="da-DK" sz="2800" b="1" dirty="0">
                <a:solidFill>
                  <a:srgbClr val="000080"/>
                </a:solidFill>
              </a:rPr>
              <a:t>Guest Coordinator – Beckie Metelko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spcBef>
                <a:spcPct val="0"/>
              </a:spcBef>
              <a:buNone/>
            </a:pPr>
            <a:r>
              <a:rPr lang="en-US" sz="4000" kern="1200" dirty="0">
                <a:solidFill>
                  <a:srgbClr val="000080"/>
                </a:solidFill>
                <a:latin typeface="Arial" pitchFamily="34" charset="0"/>
                <a:ea typeface="ＭＳ Ｐゴシック" pitchFamily="34" charset="-128"/>
              </a:rPr>
              <a:t>Thank you for your patience and understanding during this process. I have enjoyed working with each and everyone of you and look forward to seeing you at the Bazaar</a:t>
            </a:r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9274549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7" name="Rectangle 3"/>
          <p:cNvSpPr>
            <a:spLocks noGrp="1" noChangeArrowheads="1"/>
          </p:cNvSpPr>
          <p:nvPr>
            <p:ph type="title"/>
          </p:nvPr>
        </p:nvSpPr>
        <p:spPr>
          <a:xfrm>
            <a:off x="1886674" y="6351"/>
            <a:ext cx="6430239" cy="1118394"/>
          </a:xfrm>
        </p:spPr>
        <p:txBody>
          <a:bodyPr/>
          <a:lstStyle/>
          <a:p>
            <a:pPr>
              <a:defRPr/>
            </a:pPr>
            <a:r>
              <a:rPr lang="en-GB" sz="3600" b="1" dirty="0" smtClean="0">
                <a:latin typeface="+mn-lt"/>
              </a:rPr>
              <a:t>Sponsors &amp; Events</a:t>
            </a:r>
            <a:r>
              <a:rPr lang="en-GB" sz="2800" b="1" dirty="0">
                <a:solidFill>
                  <a:schemeClr val="accent2"/>
                </a:solidFill>
                <a:latin typeface="+mn-lt"/>
              </a:rPr>
              <a:t/>
            </a:r>
            <a:br>
              <a:rPr lang="en-GB" sz="2800" b="1" dirty="0">
                <a:solidFill>
                  <a:schemeClr val="accent2"/>
                </a:solidFill>
                <a:latin typeface="+mn-lt"/>
              </a:rPr>
            </a:br>
            <a:r>
              <a:rPr lang="en-GB" sz="2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dirty="0">
                <a:solidFill>
                  <a:schemeClr val="accent2"/>
                </a:solidFill>
              </a:rPr>
              <a:t>Dionysia Leolei, </a:t>
            </a:r>
            <a:r>
              <a:rPr lang="en-US" sz="2000" dirty="0" smtClean="0">
                <a:solidFill>
                  <a:schemeClr val="accent2"/>
                </a:solidFill>
              </a:rPr>
              <a:t>Sponsors &amp; Event Coordinator</a:t>
            </a:r>
            <a:endParaRPr lang="en-US" sz="2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3011" name="Line 5"/>
          <p:cNvSpPr>
            <a:spLocks noChangeShapeType="1"/>
          </p:cNvSpPr>
          <p:nvPr/>
        </p:nvSpPr>
        <p:spPr bwMode="auto">
          <a:xfrm>
            <a:off x="1828800" y="1052736"/>
            <a:ext cx="6516688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Ορθογώνιο 2"/>
          <p:cNvSpPr/>
          <p:nvPr/>
        </p:nvSpPr>
        <p:spPr bwMode="auto">
          <a:xfrm>
            <a:off x="827584" y="980728"/>
            <a:ext cx="7992888" cy="50405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pic>
        <p:nvPicPr>
          <p:cNvPr id="14" name="Εικόνα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20668"/>
            <a:ext cx="2594416" cy="1040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566" y="1556792"/>
            <a:ext cx="1371809" cy="13681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60" y="3356992"/>
            <a:ext cx="8064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Sponsor Stand </a:t>
            </a:r>
            <a:r>
              <a:rPr lang="en-US" dirty="0" smtClean="0">
                <a:solidFill>
                  <a:srgbClr val="FF0000"/>
                </a:solidFill>
              </a:rPr>
              <a:t>Nr. 4</a:t>
            </a:r>
          </a:p>
          <a:p>
            <a:pPr algn="ctr"/>
            <a:endParaRPr lang="en-US" i="1" u="sng" dirty="0" smtClean="0"/>
          </a:p>
          <a:p>
            <a:pPr algn="ctr"/>
            <a:r>
              <a:rPr lang="en-US" sz="3200" i="1" u="sng" dirty="0" smtClean="0">
                <a:latin typeface="Book Antiqua" panose="02040602050305030304" pitchFamily="18" charset="0"/>
              </a:rPr>
              <a:t>Next to Italy </a:t>
            </a:r>
          </a:p>
          <a:p>
            <a:pPr algn="ctr"/>
            <a:r>
              <a:rPr lang="en-US" sz="3200" i="1" u="sng" dirty="0" smtClean="0">
                <a:latin typeface="Book Antiqua" panose="02040602050305030304" pitchFamily="18" charset="0"/>
              </a:rPr>
              <a:t>Opposite to the stage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11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7" name="Rectangle 3"/>
          <p:cNvSpPr>
            <a:spLocks noGrp="1" noChangeArrowheads="1"/>
          </p:cNvSpPr>
          <p:nvPr>
            <p:ph type="title"/>
          </p:nvPr>
        </p:nvSpPr>
        <p:spPr>
          <a:xfrm>
            <a:off x="1886674" y="6351"/>
            <a:ext cx="6430239" cy="1118394"/>
          </a:xfrm>
        </p:spPr>
        <p:txBody>
          <a:bodyPr/>
          <a:lstStyle/>
          <a:p>
            <a:pPr>
              <a:defRPr/>
            </a:pPr>
            <a:r>
              <a:rPr lang="en-GB" sz="3600" b="1" dirty="0" smtClean="0">
                <a:latin typeface="+mn-lt"/>
              </a:rPr>
              <a:t>Sponsors &amp; Events</a:t>
            </a:r>
            <a:r>
              <a:rPr lang="en-GB" sz="2800" b="1" dirty="0">
                <a:solidFill>
                  <a:schemeClr val="accent2"/>
                </a:solidFill>
                <a:latin typeface="+mn-lt"/>
              </a:rPr>
              <a:t/>
            </a:r>
            <a:br>
              <a:rPr lang="en-GB" sz="2800" b="1" dirty="0">
                <a:solidFill>
                  <a:schemeClr val="accent2"/>
                </a:solidFill>
                <a:latin typeface="+mn-lt"/>
              </a:rPr>
            </a:br>
            <a:r>
              <a:rPr lang="en-GB" sz="2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dirty="0">
                <a:solidFill>
                  <a:schemeClr val="accent2"/>
                </a:solidFill>
              </a:rPr>
              <a:t>Dionysia Leolei, </a:t>
            </a:r>
            <a:r>
              <a:rPr lang="en-US" sz="2000" dirty="0" smtClean="0">
                <a:solidFill>
                  <a:schemeClr val="accent2"/>
                </a:solidFill>
              </a:rPr>
              <a:t>Sponsors &amp; Event Coordinator</a:t>
            </a:r>
            <a:endParaRPr lang="en-US" sz="2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3011" name="Line 5"/>
          <p:cNvSpPr>
            <a:spLocks noChangeShapeType="1"/>
          </p:cNvSpPr>
          <p:nvPr/>
        </p:nvSpPr>
        <p:spPr bwMode="auto">
          <a:xfrm>
            <a:off x="1828800" y="1052736"/>
            <a:ext cx="6516688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Ορθογώνιο 2"/>
          <p:cNvSpPr/>
          <p:nvPr/>
        </p:nvSpPr>
        <p:spPr bwMode="auto">
          <a:xfrm>
            <a:off x="827584" y="980728"/>
            <a:ext cx="7992888" cy="50405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pic>
        <p:nvPicPr>
          <p:cNvPr id="14" name="Εικόνα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28800"/>
            <a:ext cx="2594416" cy="1040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81858"/>
            <a:ext cx="1311048" cy="124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1560" y="3356992"/>
            <a:ext cx="8064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Sponsor Stand </a:t>
            </a:r>
            <a:r>
              <a:rPr lang="en-US" dirty="0" smtClean="0">
                <a:solidFill>
                  <a:srgbClr val="FF0000"/>
                </a:solidFill>
              </a:rPr>
              <a:t>Nr. 6</a:t>
            </a:r>
          </a:p>
          <a:p>
            <a:pPr algn="ctr"/>
            <a:endParaRPr lang="en-US" i="1" u="sng" dirty="0" smtClean="0"/>
          </a:p>
          <a:p>
            <a:pPr algn="ctr"/>
            <a:r>
              <a:rPr lang="en-US" sz="3200" i="1" u="sng" dirty="0" smtClean="0">
                <a:latin typeface="Book Antiqua" panose="02040602050305030304" pitchFamily="18" charset="0"/>
              </a:rPr>
              <a:t>Next to Artist Corner </a:t>
            </a:r>
          </a:p>
          <a:p>
            <a:pPr algn="ctr"/>
            <a:r>
              <a:rPr lang="en-US" sz="3200" i="1" u="sng" dirty="0" smtClean="0">
                <a:latin typeface="Book Antiqua" panose="02040602050305030304" pitchFamily="18" charset="0"/>
              </a:rPr>
              <a:t>Corridor between press hall and stage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174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7" name="Rectangle 3"/>
          <p:cNvSpPr>
            <a:spLocks noGrp="1" noChangeArrowheads="1"/>
          </p:cNvSpPr>
          <p:nvPr>
            <p:ph type="title"/>
          </p:nvPr>
        </p:nvSpPr>
        <p:spPr>
          <a:xfrm>
            <a:off x="1886674" y="6351"/>
            <a:ext cx="6430239" cy="1118394"/>
          </a:xfrm>
        </p:spPr>
        <p:txBody>
          <a:bodyPr/>
          <a:lstStyle/>
          <a:p>
            <a:pPr>
              <a:defRPr/>
            </a:pPr>
            <a:r>
              <a:rPr lang="en-GB" sz="3600" b="1" dirty="0" smtClean="0">
                <a:latin typeface="+mn-lt"/>
              </a:rPr>
              <a:t>Sponsors &amp; Events</a:t>
            </a:r>
            <a:r>
              <a:rPr lang="en-GB" sz="2800" b="1" dirty="0">
                <a:solidFill>
                  <a:schemeClr val="accent2"/>
                </a:solidFill>
                <a:latin typeface="+mn-lt"/>
              </a:rPr>
              <a:t/>
            </a:r>
            <a:br>
              <a:rPr lang="en-GB" sz="2800" b="1" dirty="0">
                <a:solidFill>
                  <a:schemeClr val="accent2"/>
                </a:solidFill>
                <a:latin typeface="+mn-lt"/>
              </a:rPr>
            </a:br>
            <a:r>
              <a:rPr lang="en-GB" sz="2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dirty="0">
                <a:solidFill>
                  <a:schemeClr val="accent2"/>
                </a:solidFill>
              </a:rPr>
              <a:t>Dionysia Leolei, </a:t>
            </a:r>
            <a:r>
              <a:rPr lang="en-US" sz="2000" dirty="0" smtClean="0">
                <a:solidFill>
                  <a:schemeClr val="accent2"/>
                </a:solidFill>
              </a:rPr>
              <a:t>Sponsors &amp; Event Coordinator</a:t>
            </a:r>
            <a:endParaRPr lang="en-US" sz="2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3011" name="Line 5"/>
          <p:cNvSpPr>
            <a:spLocks noChangeShapeType="1"/>
          </p:cNvSpPr>
          <p:nvPr/>
        </p:nvSpPr>
        <p:spPr bwMode="auto">
          <a:xfrm>
            <a:off x="1828800" y="1052736"/>
            <a:ext cx="6516688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Ορθογώνιο 2"/>
          <p:cNvSpPr/>
          <p:nvPr/>
        </p:nvSpPr>
        <p:spPr bwMode="auto">
          <a:xfrm>
            <a:off x="827584" y="980728"/>
            <a:ext cx="7992888" cy="50405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pic>
        <p:nvPicPr>
          <p:cNvPr id="14" name="Εικόνα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286" y="1728327"/>
            <a:ext cx="2594416" cy="1040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6" name="Εικόνα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862100"/>
            <a:ext cx="2514423" cy="7728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60" y="3356992"/>
            <a:ext cx="8064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Sponsor Stand </a:t>
            </a:r>
            <a:r>
              <a:rPr lang="en-US" dirty="0" smtClean="0">
                <a:solidFill>
                  <a:srgbClr val="FF0000"/>
                </a:solidFill>
              </a:rPr>
              <a:t>Nr. 5</a:t>
            </a:r>
          </a:p>
          <a:p>
            <a:pPr algn="ctr"/>
            <a:endParaRPr lang="en-US" i="1" u="sng" dirty="0" smtClean="0"/>
          </a:p>
          <a:p>
            <a:pPr algn="ctr"/>
            <a:r>
              <a:rPr lang="en-US" sz="3200" i="1" u="sng" dirty="0" smtClean="0">
                <a:latin typeface="Book Antiqua" panose="02040602050305030304" pitchFamily="18" charset="0"/>
              </a:rPr>
              <a:t>Next to Sweden</a:t>
            </a:r>
          </a:p>
          <a:p>
            <a:pPr algn="ctr"/>
            <a:r>
              <a:rPr lang="en-US" sz="3200" i="1" u="sng" dirty="0" smtClean="0">
                <a:latin typeface="Book Antiqua" panose="02040602050305030304" pitchFamily="18" charset="0"/>
              </a:rPr>
              <a:t>and NATO Staff Center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009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7" name="Rectangle 3"/>
          <p:cNvSpPr>
            <a:spLocks noGrp="1" noChangeArrowheads="1"/>
          </p:cNvSpPr>
          <p:nvPr>
            <p:ph type="title"/>
          </p:nvPr>
        </p:nvSpPr>
        <p:spPr>
          <a:xfrm>
            <a:off x="1886674" y="6351"/>
            <a:ext cx="6430239" cy="1118394"/>
          </a:xfrm>
        </p:spPr>
        <p:txBody>
          <a:bodyPr/>
          <a:lstStyle/>
          <a:p>
            <a:pPr>
              <a:defRPr/>
            </a:pPr>
            <a:r>
              <a:rPr lang="en-GB" sz="3600" b="1" dirty="0" smtClean="0">
                <a:latin typeface="+mn-lt"/>
              </a:rPr>
              <a:t>Sponsors &amp; Events</a:t>
            </a:r>
            <a:r>
              <a:rPr lang="en-GB" sz="2800" b="1" dirty="0">
                <a:solidFill>
                  <a:schemeClr val="accent2"/>
                </a:solidFill>
                <a:latin typeface="+mn-lt"/>
              </a:rPr>
              <a:t/>
            </a:r>
            <a:br>
              <a:rPr lang="en-GB" sz="2800" b="1" dirty="0">
                <a:solidFill>
                  <a:schemeClr val="accent2"/>
                </a:solidFill>
                <a:latin typeface="+mn-lt"/>
              </a:rPr>
            </a:br>
            <a:r>
              <a:rPr lang="en-GB" sz="2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dirty="0">
                <a:solidFill>
                  <a:schemeClr val="accent2"/>
                </a:solidFill>
              </a:rPr>
              <a:t>Dionysia Leolei, </a:t>
            </a:r>
            <a:r>
              <a:rPr lang="en-US" sz="2000" dirty="0" smtClean="0">
                <a:solidFill>
                  <a:schemeClr val="accent2"/>
                </a:solidFill>
              </a:rPr>
              <a:t>Sponsors &amp; Event Coordinator</a:t>
            </a:r>
            <a:endParaRPr lang="en-US" sz="2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3011" name="Line 5"/>
          <p:cNvSpPr>
            <a:spLocks noChangeShapeType="1"/>
          </p:cNvSpPr>
          <p:nvPr/>
        </p:nvSpPr>
        <p:spPr bwMode="auto">
          <a:xfrm>
            <a:off x="1828800" y="1052736"/>
            <a:ext cx="6516688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Ορθογώνιο 2"/>
          <p:cNvSpPr/>
          <p:nvPr/>
        </p:nvSpPr>
        <p:spPr bwMode="auto">
          <a:xfrm>
            <a:off x="827584" y="980728"/>
            <a:ext cx="7992888" cy="50405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pic>
        <p:nvPicPr>
          <p:cNvPr id="17" name="Εικόνα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637" y="1772815"/>
            <a:ext cx="2594419" cy="1040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Εικόνα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93259"/>
            <a:ext cx="2385153" cy="5995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60" y="3356992"/>
            <a:ext cx="8064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Sponsor Stand </a:t>
            </a:r>
            <a:r>
              <a:rPr lang="en-US" dirty="0" smtClean="0">
                <a:solidFill>
                  <a:srgbClr val="FF0000"/>
                </a:solidFill>
              </a:rPr>
              <a:t>Nr. 3</a:t>
            </a:r>
          </a:p>
          <a:p>
            <a:pPr algn="ctr"/>
            <a:endParaRPr lang="en-US" i="1" u="sng" dirty="0" smtClean="0"/>
          </a:p>
          <a:p>
            <a:pPr algn="ctr"/>
            <a:r>
              <a:rPr lang="en-US" sz="3200" i="1" u="sng" dirty="0" smtClean="0">
                <a:latin typeface="Book Antiqua" panose="02040602050305030304" pitchFamily="18" charset="0"/>
              </a:rPr>
              <a:t>ING bank next to </a:t>
            </a:r>
            <a:r>
              <a:rPr lang="en-US" sz="3200" i="1" u="sng" dirty="0" smtClean="0">
                <a:latin typeface="Book Antiqua" panose="02040602050305030304" pitchFamily="18" charset="0"/>
              </a:rPr>
              <a:t>Netherlands</a:t>
            </a:r>
            <a:endParaRPr lang="en-US" sz="3200" i="1" u="sng" dirty="0" smtClean="0">
              <a:latin typeface="Book Antiqua" panose="02040602050305030304" pitchFamily="18" charset="0"/>
            </a:endParaRPr>
          </a:p>
          <a:p>
            <a:pPr algn="ctr"/>
            <a:endParaRPr lang="en-US" sz="3200" i="1" u="sng" dirty="0" smtClean="0">
              <a:latin typeface="Book Antiqua" panose="0204060205030503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99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7" name="Rectangle 3"/>
          <p:cNvSpPr>
            <a:spLocks noGrp="1" noChangeArrowheads="1"/>
          </p:cNvSpPr>
          <p:nvPr>
            <p:ph type="title"/>
          </p:nvPr>
        </p:nvSpPr>
        <p:spPr>
          <a:xfrm>
            <a:off x="1886674" y="6351"/>
            <a:ext cx="6430239" cy="1118394"/>
          </a:xfrm>
        </p:spPr>
        <p:txBody>
          <a:bodyPr/>
          <a:lstStyle/>
          <a:p>
            <a:pPr>
              <a:defRPr/>
            </a:pPr>
            <a:r>
              <a:rPr lang="en-GB" sz="3600" b="1" dirty="0" smtClean="0">
                <a:latin typeface="+mn-lt"/>
              </a:rPr>
              <a:t>Sponsors &amp; Events</a:t>
            </a:r>
            <a:r>
              <a:rPr lang="en-GB" sz="2800" b="1" dirty="0">
                <a:solidFill>
                  <a:schemeClr val="accent2"/>
                </a:solidFill>
                <a:latin typeface="+mn-lt"/>
              </a:rPr>
              <a:t/>
            </a:r>
            <a:br>
              <a:rPr lang="en-GB" sz="2800" b="1" dirty="0">
                <a:solidFill>
                  <a:schemeClr val="accent2"/>
                </a:solidFill>
                <a:latin typeface="+mn-lt"/>
              </a:rPr>
            </a:br>
            <a:r>
              <a:rPr lang="en-GB" sz="2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dirty="0">
                <a:solidFill>
                  <a:schemeClr val="accent2"/>
                </a:solidFill>
              </a:rPr>
              <a:t>Dionysia Leolei, </a:t>
            </a:r>
            <a:r>
              <a:rPr lang="en-US" sz="2000" dirty="0" smtClean="0">
                <a:solidFill>
                  <a:schemeClr val="accent2"/>
                </a:solidFill>
              </a:rPr>
              <a:t>Sponsors &amp; Event Coordinator</a:t>
            </a:r>
            <a:endParaRPr lang="en-US" sz="2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3011" name="Line 5"/>
          <p:cNvSpPr>
            <a:spLocks noChangeShapeType="1"/>
          </p:cNvSpPr>
          <p:nvPr/>
        </p:nvSpPr>
        <p:spPr bwMode="auto">
          <a:xfrm>
            <a:off x="1828800" y="1052736"/>
            <a:ext cx="6516688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Ορθογώνιο 1"/>
          <p:cNvSpPr/>
          <p:nvPr/>
        </p:nvSpPr>
        <p:spPr>
          <a:xfrm>
            <a:off x="1421145" y="3474342"/>
            <a:ext cx="630172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Don’t forget to</a:t>
            </a:r>
          </a:p>
          <a:p>
            <a:pPr algn="ctr"/>
            <a:r>
              <a:rPr lang="en-US" sz="5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visit their stands! </a:t>
            </a:r>
            <a:endParaRPr lang="el-GR" sz="54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076" y="1406119"/>
            <a:ext cx="2518931" cy="211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Ορθογώνιο 2"/>
          <p:cNvSpPr/>
          <p:nvPr/>
        </p:nvSpPr>
        <p:spPr bwMode="auto">
          <a:xfrm>
            <a:off x="827584" y="980728"/>
            <a:ext cx="7992888" cy="50405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800" u="sng" dirty="0" smtClean="0">
              <a:solidFill>
                <a:srgbClr val="FF0000"/>
              </a:solidFill>
              <a:latin typeface="Century Schoolbook" panose="02040604050505020304" pitchFamily="18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800" u="sng" dirty="0">
              <a:solidFill>
                <a:srgbClr val="FF0000"/>
              </a:solidFill>
              <a:latin typeface="Century Schoolbook" panose="02040604050505020304" pitchFamily="18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dirty="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   We                    our SPONSORS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154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98438"/>
            <a:ext cx="7772400" cy="1143000"/>
          </a:xfrm>
        </p:spPr>
        <p:txBody>
          <a:bodyPr/>
          <a:lstStyle/>
          <a:p>
            <a:pPr eaLnBrk="1" hangingPunct="1">
              <a:lnSpc>
                <a:spcPct val="70000"/>
              </a:lnSpc>
              <a:defRPr/>
            </a:pPr>
            <a:r>
              <a:rPr lang="en-US" sz="3600" b="1" dirty="0" smtClean="0">
                <a:latin typeface="+mn-lt"/>
              </a:rPr>
              <a:t>Donation Ceremony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150" y="989013"/>
            <a:ext cx="7043738" cy="533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da-DK" sz="2000" smtClean="0">
                <a:solidFill>
                  <a:schemeClr val="accent2"/>
                </a:solidFill>
              </a:rPr>
              <a:t>Jimmie Bradshaw – President</a:t>
            </a:r>
            <a:endParaRPr lang="en-GB" altLang="da-DK" sz="2000" smtClean="0">
              <a:solidFill>
                <a:schemeClr val="accent2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da-DK" sz="2800" smtClean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da-DK" sz="2800" smtClean="0"/>
              <a:t>	</a:t>
            </a:r>
          </a:p>
        </p:txBody>
      </p:sp>
      <p:sp>
        <p:nvSpPr>
          <p:cNvPr id="76804" name="Text Box 7"/>
          <p:cNvSpPr txBox="1">
            <a:spLocks noChangeArrowheads="1"/>
          </p:cNvSpPr>
          <p:nvPr/>
        </p:nvSpPr>
        <p:spPr bwMode="auto">
          <a:xfrm>
            <a:off x="1908175" y="1628775"/>
            <a:ext cx="6910388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altLang="da-DK" sz="3200" b="1" dirty="0">
                <a:solidFill>
                  <a:srgbClr val="CC0000"/>
                </a:solidFill>
              </a:rPr>
              <a:t>27 January </a:t>
            </a:r>
            <a:r>
              <a:rPr lang="en-US" altLang="da-DK" sz="3200" b="1" dirty="0" smtClean="0">
                <a:solidFill>
                  <a:srgbClr val="CC0000"/>
                </a:solidFill>
              </a:rPr>
              <a:t>2015</a:t>
            </a:r>
            <a:r>
              <a:rPr lang="en-US" altLang="da-DK" sz="3200" b="1" dirty="0">
                <a:solidFill>
                  <a:srgbClr val="CC0000"/>
                </a:solidFill>
              </a:rPr>
              <a:t/>
            </a:r>
            <a:br>
              <a:rPr lang="en-US" altLang="da-DK" sz="3200" b="1" dirty="0">
                <a:solidFill>
                  <a:srgbClr val="CC0000"/>
                </a:solidFill>
              </a:rPr>
            </a:br>
            <a:r>
              <a:rPr lang="en-US" altLang="da-DK" sz="3200" b="1" dirty="0">
                <a:solidFill>
                  <a:srgbClr val="CC0000"/>
                </a:solidFill>
              </a:rPr>
              <a:t>9h30-12h30</a:t>
            </a:r>
            <a:r>
              <a:rPr lang="en-US" altLang="da-DK" sz="3200" b="1" dirty="0"/>
              <a:t/>
            </a:r>
            <a:br>
              <a:rPr lang="en-US" altLang="da-DK" sz="3200" b="1" dirty="0"/>
            </a:br>
            <a:r>
              <a:rPr lang="en-US" altLang="da-DK" sz="3200" b="1" dirty="0"/>
              <a:t>NATO Staff Center, Banquet Room</a:t>
            </a:r>
          </a:p>
          <a:p>
            <a:pPr algn="ctr"/>
            <a:endParaRPr lang="en-US" altLang="da-DK" b="1" dirty="0"/>
          </a:p>
        </p:txBody>
      </p:sp>
      <p:sp>
        <p:nvSpPr>
          <p:cNvPr id="76805" name="Text Box 9"/>
          <p:cNvSpPr txBox="1">
            <a:spLocks noChangeArrowheads="1"/>
          </p:cNvSpPr>
          <p:nvPr/>
        </p:nvSpPr>
        <p:spPr bwMode="auto">
          <a:xfrm>
            <a:off x="1955800" y="3390900"/>
            <a:ext cx="56118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da-DK" b="1"/>
              <a:t>Who may attend</a:t>
            </a:r>
            <a:r>
              <a:rPr lang="en-US" altLang="da-DK"/>
              <a:t>:</a:t>
            </a:r>
          </a:p>
          <a:p>
            <a:r>
              <a:rPr lang="en-US" altLang="da-DK"/>
              <a:t>National Rep. &amp; Assistant National Rep.</a:t>
            </a:r>
          </a:p>
        </p:txBody>
      </p:sp>
      <p:pic>
        <p:nvPicPr>
          <p:cNvPr id="21510" name="Billed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488" y="4587875"/>
            <a:ext cx="2051050" cy="13684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76807" name="Line 3"/>
          <p:cNvSpPr>
            <a:spLocks noChangeShapeType="1"/>
          </p:cNvSpPr>
          <p:nvPr/>
        </p:nvSpPr>
        <p:spPr bwMode="auto">
          <a:xfrm>
            <a:off x="1835150" y="1460500"/>
            <a:ext cx="7043738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38675" y="4597400"/>
            <a:ext cx="2051050" cy="1366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35225" y="4595813"/>
            <a:ext cx="2052638" cy="1368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775" y="4600575"/>
            <a:ext cx="2054225" cy="1368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726" r="9873"/>
          <a:stretch/>
        </p:blipFill>
        <p:spPr>
          <a:xfrm>
            <a:off x="0" y="116632"/>
            <a:ext cx="9125614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3029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198438"/>
            <a:ext cx="669766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latin typeface="+mn-lt"/>
                <a:ea typeface="Tahoma" pitchFamily="34" charset="0"/>
                <a:cs typeface="Tahoma" pitchFamily="34" charset="0"/>
              </a:rPr>
              <a:t>Any other Business</a:t>
            </a:r>
            <a:r>
              <a:rPr lang="en-US" dirty="0">
                <a:latin typeface="+mn-lt"/>
                <a:ea typeface="Tahoma" pitchFamily="34" charset="0"/>
                <a:cs typeface="Tahoma" pitchFamily="34" charset="0"/>
              </a:rPr>
              <a:t/>
            </a:r>
            <a:br>
              <a:rPr lang="en-US" dirty="0">
                <a:latin typeface="+mn-lt"/>
                <a:ea typeface="Tahoma" pitchFamily="34" charset="0"/>
                <a:cs typeface="Tahoma" pitchFamily="34" charset="0"/>
              </a:rPr>
            </a:br>
            <a:r>
              <a:rPr lang="en-US" sz="2000" dirty="0" smtClean="0">
                <a:latin typeface="+mn-lt"/>
                <a:ea typeface="Tahoma" pitchFamily="34" charset="0"/>
                <a:cs typeface="Tahoma" pitchFamily="34" charset="0"/>
              </a:rPr>
              <a:t>Jimmie Bradshaw - President</a:t>
            </a:r>
            <a:endParaRPr lang="en-US" sz="2000" dirty="0"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78851" name="Line 3"/>
          <p:cNvSpPr>
            <a:spLocks noChangeShapeType="1"/>
          </p:cNvSpPr>
          <p:nvPr/>
        </p:nvSpPr>
        <p:spPr bwMode="auto">
          <a:xfrm>
            <a:off x="1828800" y="1438275"/>
            <a:ext cx="6704013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8918" name="Text Box 6"/>
          <p:cNvSpPr txBox="1">
            <a:spLocks noChangeArrowheads="1"/>
          </p:cNvSpPr>
          <p:nvPr/>
        </p:nvSpPr>
        <p:spPr bwMode="auto">
          <a:xfrm>
            <a:off x="1752600" y="1538288"/>
            <a:ext cx="685165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atin typeface="+mn-lt"/>
                <a:ea typeface="Tahoma" pitchFamily="34" charset="0"/>
                <a:cs typeface="Tahoma" pitchFamily="34" charset="0"/>
              </a:rPr>
              <a:t>New Board Members </a:t>
            </a:r>
            <a:r>
              <a:rPr lang="en-US" sz="2800" b="1" dirty="0" smtClean="0">
                <a:latin typeface="+mn-lt"/>
                <a:ea typeface="Tahoma" pitchFamily="34" charset="0"/>
                <a:cs typeface="Tahoma" pitchFamily="34" charset="0"/>
              </a:rPr>
              <a:t>2015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latin typeface="+mn-lt"/>
                <a:ea typeface="Tahoma" pitchFamily="34" charset="0"/>
                <a:cs typeface="Tahoma" pitchFamily="34" charset="0"/>
              </a:rPr>
              <a:t>President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latin typeface="+mn-lt"/>
                <a:ea typeface="Tahoma" pitchFamily="34" charset="0"/>
                <a:cs typeface="Tahoma" pitchFamily="34" charset="0"/>
              </a:rPr>
              <a:t>Vice-President 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latin typeface="+mn-lt"/>
                <a:ea typeface="Tahoma" pitchFamily="34" charset="0"/>
                <a:cs typeface="Tahoma" pitchFamily="34" charset="0"/>
              </a:rPr>
              <a:t>Treasurer* 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latin typeface="+mn-lt"/>
                <a:ea typeface="Tahoma" pitchFamily="34" charset="0"/>
                <a:cs typeface="Tahoma" pitchFamily="34" charset="0"/>
              </a:rPr>
              <a:t>Secretary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latin typeface="+mn-lt"/>
                <a:ea typeface="Tahoma" pitchFamily="34" charset="0"/>
                <a:cs typeface="Tahoma" pitchFamily="34" charset="0"/>
              </a:rPr>
              <a:t>Guest Access Coordinator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latin typeface="+mn-lt"/>
                <a:ea typeface="Tahoma" pitchFamily="34" charset="0"/>
                <a:cs typeface="Tahoma" pitchFamily="34" charset="0"/>
              </a:rPr>
              <a:t>Sponsors &amp; Events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latin typeface="+mn-lt"/>
                <a:ea typeface="Tahoma" pitchFamily="34" charset="0"/>
                <a:cs typeface="Tahoma" pitchFamily="34" charset="0"/>
              </a:rPr>
              <a:t>Tombola Team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latin typeface="+mn-lt"/>
                <a:ea typeface="Tahoma" pitchFamily="34" charset="0"/>
                <a:cs typeface="Tahoma" pitchFamily="34" charset="0"/>
              </a:rPr>
              <a:t>Charity Team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298450"/>
            <a:ext cx="647382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latin typeface="+mn-lt"/>
                <a:ea typeface="Tahoma" pitchFamily="34" charset="0"/>
                <a:cs typeface="Tahoma" pitchFamily="34" charset="0"/>
              </a:rPr>
              <a:t>Closing</a:t>
            </a:r>
            <a:r>
              <a:rPr lang="en-US" dirty="0">
                <a:latin typeface="+mn-lt"/>
                <a:ea typeface="Tahoma" pitchFamily="34" charset="0"/>
                <a:cs typeface="Tahoma" pitchFamily="34" charset="0"/>
              </a:rPr>
              <a:t/>
            </a:r>
            <a:br>
              <a:rPr lang="en-US" dirty="0">
                <a:latin typeface="+mn-lt"/>
                <a:ea typeface="Tahoma" pitchFamily="34" charset="0"/>
                <a:cs typeface="Tahoma" pitchFamily="34" charset="0"/>
              </a:rPr>
            </a:br>
            <a:r>
              <a:rPr lang="en-US" sz="2000" dirty="0" smtClean="0">
                <a:latin typeface="+mn-lt"/>
                <a:ea typeface="Tahoma" pitchFamily="34" charset="0"/>
                <a:cs typeface="Tahoma" pitchFamily="34" charset="0"/>
              </a:rPr>
              <a:t>Jimmie Bradshaw - President</a:t>
            </a:r>
            <a:endParaRPr lang="en-US" sz="2000" dirty="0"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81923" name="Line 3"/>
          <p:cNvSpPr>
            <a:spLocks noChangeShapeType="1"/>
          </p:cNvSpPr>
          <p:nvPr/>
        </p:nvSpPr>
        <p:spPr bwMode="auto">
          <a:xfrm>
            <a:off x="1828800" y="1435100"/>
            <a:ext cx="648017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8917" name="Rectangle 5"/>
          <p:cNvSpPr>
            <a:spLocks noChangeArrowheads="1"/>
          </p:cNvSpPr>
          <p:nvPr/>
        </p:nvSpPr>
        <p:spPr bwMode="auto">
          <a:xfrm>
            <a:off x="1774825" y="2205038"/>
            <a:ext cx="6684963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lvl="2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1" dirty="0" smtClean="0">
                <a:latin typeface="Arial" charset="0"/>
                <a:ea typeface="ＭＳ Ｐゴシック" pitchFamily="-48" charset="-128"/>
              </a:rPr>
              <a:t>13 </a:t>
            </a:r>
            <a:r>
              <a:rPr lang="en-US" sz="2000" b="1" dirty="0">
                <a:latin typeface="Arial" charset="0"/>
                <a:ea typeface="ＭＳ Ｐゴシック" pitchFamily="-48" charset="-128"/>
              </a:rPr>
              <a:t>November</a:t>
            </a:r>
          </a:p>
          <a:p>
            <a:pPr marL="1257300" lvl="4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dirty="0">
                <a:latin typeface="Arial" charset="0"/>
                <a:ea typeface="ＭＳ Ｐゴシック" pitchFamily="-48" charset="-128"/>
              </a:rPr>
              <a:t>Final Restaurant Meeting with Chef (Kitchen)</a:t>
            </a:r>
          </a:p>
          <a:p>
            <a:pPr marL="342900" lvl="2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1" dirty="0" smtClean="0">
                <a:latin typeface="Arial" charset="0"/>
                <a:ea typeface="ＭＳ Ｐゴシック" pitchFamily="-48" charset="-128"/>
              </a:rPr>
              <a:t>27 </a:t>
            </a:r>
            <a:r>
              <a:rPr lang="en-US" sz="2000" b="1" dirty="0">
                <a:latin typeface="Arial" charset="0"/>
                <a:ea typeface="ＭＳ Ｐゴシック" pitchFamily="-48" charset="-128"/>
              </a:rPr>
              <a:t>January </a:t>
            </a:r>
            <a:r>
              <a:rPr lang="en-US" sz="2000" b="1" dirty="0" smtClean="0">
                <a:latin typeface="Arial" charset="0"/>
                <a:ea typeface="ＭＳ Ｐゴシック" pitchFamily="-48" charset="-128"/>
              </a:rPr>
              <a:t>2015 </a:t>
            </a:r>
            <a:endParaRPr lang="en-US" sz="2000" b="1" dirty="0">
              <a:latin typeface="Arial" charset="0"/>
              <a:ea typeface="ＭＳ Ｐゴシック" pitchFamily="-48" charset="-128"/>
            </a:endParaRPr>
          </a:p>
          <a:p>
            <a:pPr marL="1257300" lvl="4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dirty="0">
                <a:latin typeface="Arial" charset="0"/>
                <a:ea typeface="ＭＳ Ｐゴシック" pitchFamily="-48" charset="-128"/>
              </a:rPr>
              <a:t>Donation Ceremony - (NATO Staff Centre Banquet Room) </a:t>
            </a:r>
            <a:endParaRPr lang="en-US" sz="2000" dirty="0" smtClean="0">
              <a:latin typeface="Arial" charset="0"/>
              <a:ea typeface="ＭＳ Ｐゴシック" pitchFamily="-48" charset="-128"/>
            </a:endParaRPr>
          </a:p>
          <a:p>
            <a:pPr marL="342900" lvl="2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b="1" dirty="0" smtClean="0">
                <a:latin typeface="Arial" charset="0"/>
                <a:ea typeface="ＭＳ Ｐゴシック" pitchFamily="-48" charset="-128"/>
              </a:rPr>
              <a:t>10 February 2015</a:t>
            </a:r>
          </a:p>
          <a:p>
            <a:pPr marL="1257300" lvl="4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Arial" charset="0"/>
                <a:ea typeface="ＭＳ Ｐゴシック" pitchFamily="-48" charset="-128"/>
              </a:rPr>
              <a:t>First 2015 Bake Sale!</a:t>
            </a:r>
            <a:endParaRPr lang="en-US" sz="2000" dirty="0">
              <a:latin typeface="Arial" charset="0"/>
              <a:ea typeface="ＭＳ Ｐゴシック" pitchFamily="-48" charset="-128"/>
            </a:endParaRPr>
          </a:p>
          <a:p>
            <a:pPr marL="0" lvl="2">
              <a:lnSpc>
                <a:spcPct val="90000"/>
              </a:lnSpc>
              <a:spcBef>
                <a:spcPct val="20000"/>
              </a:spcBef>
              <a:defRPr/>
            </a:pPr>
            <a:endParaRPr lang="en-US" sz="2000" dirty="0"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678918" name="Text Box 6"/>
          <p:cNvSpPr txBox="1">
            <a:spLocks noChangeArrowheads="1"/>
          </p:cNvSpPr>
          <p:nvPr/>
        </p:nvSpPr>
        <p:spPr bwMode="auto">
          <a:xfrm>
            <a:off x="1730375" y="1628775"/>
            <a:ext cx="4929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latin typeface="+mn-lt"/>
                <a:ea typeface="Tahoma" pitchFamily="34" charset="0"/>
                <a:cs typeface="Tahoma" pitchFamily="34" charset="0"/>
              </a:rPr>
              <a:t>Upcoming </a:t>
            </a:r>
            <a:r>
              <a:rPr lang="en-US" sz="2800" b="1" dirty="0" smtClean="0">
                <a:latin typeface="+mn-lt"/>
                <a:ea typeface="Tahoma" pitchFamily="34" charset="0"/>
                <a:cs typeface="Tahoma" pitchFamily="34" charset="0"/>
              </a:rPr>
              <a:t>Dates </a:t>
            </a:r>
            <a:endParaRPr lang="en-US" sz="2800" b="1" dirty="0"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5589588"/>
            <a:ext cx="9144000" cy="369887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b="1" dirty="0">
                <a:latin typeface="+mn-lt"/>
                <a:ea typeface="ＭＳ Ｐゴシック" pitchFamily="-96" charset="-128"/>
              </a:rPr>
              <a:t>Please return voting cards and folders</a:t>
            </a:r>
            <a:endParaRPr lang="en-US" b="1" dirty="0">
              <a:latin typeface="+mn-lt"/>
              <a:ea typeface="ＭＳ Ｐゴシック" pitchFamily="-96" charset="-128"/>
            </a:endParaRPr>
          </a:p>
        </p:txBody>
      </p:sp>
      <p:pic>
        <p:nvPicPr>
          <p:cNvPr id="81927" name="Billed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1663" y="3613150"/>
            <a:ext cx="1346200" cy="190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80"/>
      </a:dk1>
      <a:lt1>
        <a:srgbClr val="FFFFFF"/>
      </a:lt1>
      <a:dk2>
        <a:srgbClr val="00008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6C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30877</TotalTime>
  <Words>2578</Words>
  <Application>Microsoft Office PowerPoint</Application>
  <PresentationFormat>On-screen Show (4:3)</PresentationFormat>
  <Paragraphs>637</Paragraphs>
  <Slides>98</Slides>
  <Notes>79</Notes>
  <HiddenSlides>1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14" baseType="lpstr">
      <vt:lpstr>Arial Unicode MS</vt:lpstr>
      <vt:lpstr>Microsoft YaHei</vt:lpstr>
      <vt:lpstr>ＭＳ Ｐゴシック</vt:lpstr>
      <vt:lpstr>Abadi MT Condensed Extra Bold</vt:lpstr>
      <vt:lpstr>AR BLANCA</vt:lpstr>
      <vt:lpstr>Arial</vt:lpstr>
      <vt:lpstr>Book Antiqua</vt:lpstr>
      <vt:lpstr>Calibri</vt:lpstr>
      <vt:lpstr>Century Schoolbook</vt:lpstr>
      <vt:lpstr>Impact</vt:lpstr>
      <vt:lpstr>Palatino Linotype</vt:lpstr>
      <vt:lpstr>Tahoma</vt:lpstr>
      <vt:lpstr>Times</vt:lpstr>
      <vt:lpstr>Times New Roman</vt:lpstr>
      <vt:lpstr>Wingdings</vt:lpstr>
      <vt:lpstr>Blank Presentation</vt:lpstr>
      <vt:lpstr>PowerPoint Presentation</vt:lpstr>
      <vt:lpstr>Agenda</vt:lpstr>
      <vt:lpstr>Welcome  Jimmie Bradshaw  - President</vt:lpstr>
      <vt:lpstr>Welcome to Members Jimmie Bradshaw - President</vt:lpstr>
      <vt:lpstr>Farewell to Members Jimmie Bradshaw - President</vt:lpstr>
      <vt:lpstr>Farewell to Board Member  Jimmie Bradshaw  - President</vt:lpstr>
      <vt:lpstr>Invitations &amp; Passes Guest Coordinator – Beckie Metelko</vt:lpstr>
      <vt:lpstr>REMINDERS</vt:lpstr>
      <vt:lpstr>Invitations &amp; Passes Guest Coordinator – Beckie Metelko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Membership Database Trine Lauvsnes– Membership Coordinator membership@natocharitybazaar.org</vt:lpstr>
      <vt:lpstr>Membership Database Trine Lauvsnes– Membership Coordinator membership@natocharitybazaar.org</vt:lpstr>
      <vt:lpstr>FINAL Bazaar Instructions   Emily Michnay - Bazaar Coordinator</vt:lpstr>
      <vt:lpstr>Final Instructions – Set-Up</vt:lpstr>
      <vt:lpstr>Final Instructions – Set-Up</vt:lpstr>
      <vt:lpstr>When you Arrive on Saturday</vt:lpstr>
      <vt:lpstr>Supplies to bring</vt:lpstr>
      <vt:lpstr>NAME PLATES</vt:lpstr>
      <vt:lpstr>Final Instructions – Set-Up</vt:lpstr>
      <vt:lpstr>Final Instructions – During the Bazaar</vt:lpstr>
      <vt:lpstr>Dealing with Trash  </vt:lpstr>
      <vt:lpstr>PowerPoint Presentation</vt:lpstr>
      <vt:lpstr>GARBAGE MANAGEMENT Outside Trash Bins</vt:lpstr>
      <vt:lpstr>GARBAGE MANAGEMENT inside Bazaar</vt:lpstr>
      <vt:lpstr>Keeping the Bazaar Clean MONITOR TRASH – EMPTY OFTEN</vt:lpstr>
      <vt:lpstr>Final Instructions – During the Bazaar</vt:lpstr>
      <vt:lpstr>Final Instructions – During the Bazaar</vt:lpstr>
      <vt:lpstr>Final Instructions – Do’s &amp; Don’t’s</vt:lpstr>
      <vt:lpstr>Final Instructions – Do’s &amp; Don’t’s</vt:lpstr>
      <vt:lpstr>PowerPoint Presentation</vt:lpstr>
      <vt:lpstr>Final Instructions – Clean-Up</vt:lpstr>
      <vt:lpstr>PowerPoint Presentation</vt:lpstr>
      <vt:lpstr>National Stand Clean-Up Checklist</vt:lpstr>
      <vt:lpstr>PowerPoint Presentation</vt:lpstr>
      <vt:lpstr>PowerPoint Presentation</vt:lpstr>
      <vt:lpstr>PowerPoint Presentation</vt:lpstr>
      <vt:lpstr>Final Instructions – Clean-Up</vt:lpstr>
      <vt:lpstr>Final Instructions – Clean-Up</vt:lpstr>
      <vt:lpstr>Communication  </vt:lpstr>
      <vt:lpstr>Saturday Agenda</vt:lpstr>
      <vt:lpstr>Sunday Agenda</vt:lpstr>
      <vt:lpstr>Reminders Emily Michnay - Bazaar Coordinator</vt:lpstr>
      <vt:lpstr>PowerPoint Presentation</vt:lpstr>
      <vt:lpstr>PowerPoint Presentation</vt:lpstr>
      <vt:lpstr>PowerPoint Presentation</vt:lpstr>
      <vt:lpstr>SHARE THIS INFORMATION  WITH YOUR TEAM</vt:lpstr>
      <vt:lpstr>PowerPoint Presentation</vt:lpstr>
      <vt:lpstr>Thanking  NATO Staff</vt:lpstr>
      <vt:lpstr>Bazaar After Sale</vt:lpstr>
      <vt:lpstr>Bazaar After Sale</vt:lpstr>
      <vt:lpstr>Opening Ceremony</vt:lpstr>
      <vt:lpstr>Roll Call  of Participating Nations</vt:lpstr>
      <vt:lpstr>PowerPoint Presentation</vt:lpstr>
      <vt:lpstr>Coffee Break 15 min</vt:lpstr>
      <vt:lpstr>Tombola Instructions  Carla Bucalossi Quatrini - Tombola Coordinator</vt:lpstr>
      <vt:lpstr>Ticket Sales Schedule 2014</vt:lpstr>
      <vt:lpstr>PowerPoint Presentation</vt:lpstr>
      <vt:lpstr>PowerPoint Presentation</vt:lpstr>
      <vt:lpstr>PowerPoint Presentation</vt:lpstr>
      <vt:lpstr>0</vt:lpstr>
      <vt:lpstr>IMPORTANT Members Draw Tombola Winners</vt:lpstr>
      <vt:lpstr> PICK UP: Tombola Prizes will be available for pick up during the Bazaar.  LIST OF WINNERS: Winning numbers will be posted on Minerva and on Posters beginning Tuesday, November 18th    AFTER BAZAAR:  Tombola Winner Prizes available at NATO HQ during After Sale.    LAST DAY TO PICK UP PRIZES: December 5</vt:lpstr>
      <vt:lpstr>Tombola Accountability Form</vt:lpstr>
      <vt:lpstr>International Restaurant 2014 Christina Arvanitaki -  Restaurant Coordinator restaurant@natocharitybazaar.org</vt:lpstr>
      <vt:lpstr>International Restaurant 2014 Christina Arvanitaki – Int. Restaurant Coordinator</vt:lpstr>
      <vt:lpstr>Restaurant Floor Plan 2014 Christina Arvanitaki -  International Restaurant Coordinator</vt:lpstr>
      <vt:lpstr>BAZAAR SETUP IN RESTAURANT ON SATURDAY</vt:lpstr>
      <vt:lpstr>PowerPoint Presentation</vt:lpstr>
      <vt:lpstr>Countries with restaurant stands WITHOUT teen helpers may sign up for a one-hour shift to take out trash or work in the dish wash station</vt:lpstr>
      <vt:lpstr>How it looks during ‘Rush Hour’</vt:lpstr>
      <vt:lpstr>International Restaurant 2014 Cristina Arvanitaki – Int. Restaurant Coordinator</vt:lpstr>
      <vt:lpstr>PowerPoint Presentation</vt:lpstr>
      <vt:lpstr>Restaurant Stand Clean-Up Checklist</vt:lpstr>
      <vt:lpstr>Restaurant Stand Clean-Up Checklist</vt:lpstr>
      <vt:lpstr>CHILDREN IN THE KITCHEN AREA</vt:lpstr>
      <vt:lpstr>Donating Leftover Food Pick Up at 16:30h</vt:lpstr>
      <vt:lpstr>PowerPoint Presentation</vt:lpstr>
      <vt:lpstr>Sponsors &amp; Events  Dionysia Leolei, Sponsors &amp; Event Coordinator</vt:lpstr>
      <vt:lpstr>Sponsors &amp; Events  Dionysia Leolei, Sponsors &amp; Event Coordinator</vt:lpstr>
      <vt:lpstr>Sponsors &amp; Events  Dionysia Leolei, Sponsors &amp; Event Coordinator</vt:lpstr>
      <vt:lpstr>Sponsors &amp; Events  Dionysia Leolei, Sponsors &amp; Event Coordinator</vt:lpstr>
      <vt:lpstr>Sponsors &amp; Events  Dionysia Leolei, Sponsors &amp; Event Coordinator</vt:lpstr>
      <vt:lpstr>Sponsors &amp; Events  Dionysia Leolei, Sponsors &amp; Event Coordinator</vt:lpstr>
      <vt:lpstr>Sponsors &amp; Events  Dionysia Leolei, Sponsors &amp; Event Coordinator</vt:lpstr>
      <vt:lpstr>Sponsors &amp; Events  Dionysia Leolei, Sponsors &amp; Event Coordinator</vt:lpstr>
      <vt:lpstr>Sponsors &amp; Events  Dionysia Leolei, Sponsors &amp; Event Coordinator</vt:lpstr>
      <vt:lpstr>Donation Ceremony</vt:lpstr>
      <vt:lpstr>PowerPoint Presentation</vt:lpstr>
      <vt:lpstr>Any other Business Jimmie Bradshaw - President</vt:lpstr>
      <vt:lpstr>Closing Jimmie Bradshaw - President</vt:lpstr>
    </vt:vector>
  </TitlesOfParts>
  <Company>Robbin Warner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Jette Holm Kristensen</dc:creator>
  <cp:lastModifiedBy>Emily M</cp:lastModifiedBy>
  <cp:revision>546</cp:revision>
  <cp:lastPrinted>2014-11-06T06:30:48Z</cp:lastPrinted>
  <dcterms:created xsi:type="dcterms:W3CDTF">2010-04-28T08:04:43Z</dcterms:created>
  <dcterms:modified xsi:type="dcterms:W3CDTF">2014-11-06T08:16:11Z</dcterms:modified>
</cp:coreProperties>
</file>